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736" r:id="rId5"/>
    <p:sldId id="354" r:id="rId6"/>
    <p:sldId id="2741" r:id="rId7"/>
    <p:sldId id="2704" r:id="rId8"/>
    <p:sldId id="2739" r:id="rId9"/>
    <p:sldId id="573" r:id="rId10"/>
    <p:sldId id="575" r:id="rId11"/>
    <p:sldId id="577" r:id="rId12"/>
    <p:sldId id="578" r:id="rId13"/>
    <p:sldId id="579" r:id="rId14"/>
    <p:sldId id="580" r:id="rId15"/>
    <p:sldId id="581" r:id="rId16"/>
    <p:sldId id="583" r:id="rId17"/>
    <p:sldId id="584" r:id="rId18"/>
    <p:sldId id="585" r:id="rId19"/>
    <p:sldId id="586" r:id="rId20"/>
    <p:sldId id="587" r:id="rId21"/>
    <p:sldId id="588" r:id="rId22"/>
    <p:sldId id="425" r:id="rId23"/>
    <p:sldId id="712" r:id="rId24"/>
    <p:sldId id="693" r:id="rId25"/>
    <p:sldId id="2742" r:id="rId26"/>
    <p:sldId id="802" r:id="rId27"/>
    <p:sldId id="429" r:id="rId28"/>
    <p:sldId id="430" r:id="rId29"/>
    <p:sldId id="426" r:id="rId30"/>
    <p:sldId id="438" r:id="rId31"/>
    <p:sldId id="288" r:id="rId32"/>
    <p:sldId id="813" r:id="rId33"/>
    <p:sldId id="2740" r:id="rId34"/>
    <p:sldId id="2708" r:id="rId35"/>
    <p:sldId id="2743" r:id="rId36"/>
    <p:sldId id="2744" r:id="rId37"/>
    <p:sldId id="2712" r:id="rId38"/>
    <p:sldId id="2724" r:id="rId39"/>
    <p:sldId id="2725" r:id="rId40"/>
    <p:sldId id="365" r:id="rId41"/>
    <p:sldId id="411" r:id="rId42"/>
    <p:sldId id="757" r:id="rId43"/>
    <p:sldId id="346" r:id="rId4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ofia Stiletano" initials="SS" lastIdx="4" clrIdx="6">
    <p:extLst>
      <p:ext uri="{19B8F6BF-5375-455C-9EA6-DF929625EA0E}">
        <p15:presenceInfo xmlns:p15="http://schemas.microsoft.com/office/powerpoint/2012/main" userId="c8c0cdae86432a4f" providerId="Windows Live"/>
      </p:ext>
    </p:extLst>
  </p:cmAuthor>
  <p:cmAuthor id="1" name="Amparo González-Ferrer" initials="AGF" lastIdx="3" clrIdx="0"/>
  <p:cmAuthor id="8" name="STILETANO PILOSIO, SOFIA BELEN" initials="SPSB" lastIdx="11" clrIdx="7">
    <p:extLst>
      <p:ext uri="{19B8F6BF-5375-455C-9EA6-DF929625EA0E}">
        <p15:presenceInfo xmlns:p15="http://schemas.microsoft.com/office/powerpoint/2012/main" userId="S-1-5-21-181027768-1825157617-2335137435-310184" providerId="AD"/>
      </p:ext>
    </p:extLst>
  </p:cmAuthor>
  <p:cmAuthor id="2" name="GISS" initials="G" lastIdx="34" clrIdx="1"/>
  <p:cmAuthor id="3" name="ALVAREZ RODRIGUEZ, MANUEL ANGEL" initials="ARMA" lastIdx="1" clrIdx="2"/>
  <p:cmAuthor id="4" name="Paloma Ubeda Molla" initials="PUM" lastIdx="2" clrIdx="3"/>
  <p:cmAuthor id="5" name="usuario0533" initials="u" lastIdx="8" clrIdx="4"/>
  <p:cmAuthor id="6" name="Manuel Angel Alvarez Rodriguez" initials="MAAR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685"/>
    <a:srgbClr val="225888"/>
    <a:srgbClr val="205381"/>
    <a:srgbClr val="215584"/>
    <a:srgbClr val="78ADDE"/>
    <a:srgbClr val="4472C4"/>
    <a:srgbClr val="8497B0"/>
    <a:srgbClr val="A56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6CE96-0F67-43BA-B42B-D57C71393A3C}" v="3" dt="2025-09-16T21:15:53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57"/>
      </p:cViewPr>
      <p:guideLst>
        <p:guide orient="horz" pos="232"/>
        <p:guide pos="211"/>
        <p:guide orient="horz" pos="4088"/>
        <p:guide pos="746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s Fernández Villazala" userId="0e06c17a-835d-4548-b90a-d4228bad1863" providerId="ADAL" clId="{D396CE96-0F67-43BA-B42B-D57C71393A3C}"/>
    <pc:docChg chg="custSel addSld modSld">
      <pc:chgData name="Tomás Fernández Villazala" userId="0e06c17a-835d-4548-b90a-d4228bad1863" providerId="ADAL" clId="{D396CE96-0F67-43BA-B42B-D57C71393A3C}" dt="2025-09-16T21:15:53.451" v="158" actId="27636"/>
      <pc:docMkLst>
        <pc:docMk/>
      </pc:docMkLst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57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58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59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0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1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3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4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5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0" sldId="266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1734278740" sldId="280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4253614012" sldId="288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821656516" sldId="346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2915735891" sldId="363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1899238611" sldId="365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2880267954" sldId="411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1614525168" sldId="425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3978254332" sldId="426"/>
        </pc:sldMkLst>
      </pc:sldChg>
      <pc:sldChg chg="modSp add mod">
        <pc:chgData name="Tomás Fernández Villazala" userId="0e06c17a-835d-4548-b90a-d4228bad1863" providerId="ADAL" clId="{D396CE96-0F67-43BA-B42B-D57C71393A3C}" dt="2025-09-16T21:15:53.442" v="156" actId="27636"/>
        <pc:sldMkLst>
          <pc:docMk/>
          <pc:sldMk cId="195671369" sldId="429"/>
        </pc:sldMkLst>
        <pc:spChg chg="mod">
          <ac:chgData name="Tomás Fernández Villazala" userId="0e06c17a-835d-4548-b90a-d4228bad1863" providerId="ADAL" clId="{D396CE96-0F67-43BA-B42B-D57C71393A3C}" dt="2025-09-16T21:15:53.442" v="156" actId="27636"/>
          <ac:spMkLst>
            <pc:docMk/>
            <pc:sldMk cId="195671369" sldId="429"/>
            <ac:spMk id="5" creationId="{D735F7F3-C1B5-4B60-A00A-4EB618DDFB5A}"/>
          </ac:spMkLst>
        </pc:spChg>
      </pc:sldChg>
      <pc:sldChg chg="modSp add mod">
        <pc:chgData name="Tomás Fernández Villazala" userId="0e06c17a-835d-4548-b90a-d4228bad1863" providerId="ADAL" clId="{D396CE96-0F67-43BA-B42B-D57C71393A3C}" dt="2025-09-16T21:15:53.448" v="157" actId="27636"/>
        <pc:sldMkLst>
          <pc:docMk/>
          <pc:sldMk cId="3955385306" sldId="430"/>
        </pc:sldMkLst>
        <pc:spChg chg="mod">
          <ac:chgData name="Tomás Fernández Villazala" userId="0e06c17a-835d-4548-b90a-d4228bad1863" providerId="ADAL" clId="{D396CE96-0F67-43BA-B42B-D57C71393A3C}" dt="2025-09-16T21:15:53.448" v="157" actId="27636"/>
          <ac:spMkLst>
            <pc:docMk/>
            <pc:sldMk cId="3955385306" sldId="430"/>
            <ac:spMk id="5" creationId="{D735F7F3-C1B5-4B60-A00A-4EB618DDFB5A}"/>
          </ac:spMkLst>
        </pc:spChg>
      </pc:sldChg>
      <pc:sldChg chg="modSp add mod">
        <pc:chgData name="Tomás Fernández Villazala" userId="0e06c17a-835d-4548-b90a-d4228bad1863" providerId="ADAL" clId="{D396CE96-0F67-43BA-B42B-D57C71393A3C}" dt="2025-09-16T21:15:53.451" v="158" actId="27636"/>
        <pc:sldMkLst>
          <pc:docMk/>
          <pc:sldMk cId="139291271" sldId="438"/>
        </pc:sldMkLst>
        <pc:spChg chg="mod">
          <ac:chgData name="Tomás Fernández Villazala" userId="0e06c17a-835d-4548-b90a-d4228bad1863" providerId="ADAL" clId="{D396CE96-0F67-43BA-B42B-D57C71393A3C}" dt="2025-09-16T21:15:53.451" v="158" actId="27636"/>
          <ac:spMkLst>
            <pc:docMk/>
            <pc:sldMk cId="139291271" sldId="438"/>
            <ac:spMk id="5" creationId="{D735F7F3-C1B5-4B60-A00A-4EB618DDFB5A}"/>
          </ac:spMkLst>
        </pc:spChg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882001827" sldId="636"/>
        </pc:sldMkLst>
      </pc:sldChg>
      <pc:sldChg chg="addSp modSp mod">
        <pc:chgData name="Tomás Fernández Villazala" userId="0e06c17a-835d-4548-b90a-d4228bad1863" providerId="ADAL" clId="{D396CE96-0F67-43BA-B42B-D57C71393A3C}" dt="2025-09-16T21:13:43.700" v="152" actId="207"/>
        <pc:sldMkLst>
          <pc:docMk/>
          <pc:sldMk cId="970494698" sldId="736"/>
        </pc:sldMkLst>
        <pc:spChg chg="add mod">
          <ac:chgData name="Tomás Fernández Villazala" userId="0e06c17a-835d-4548-b90a-d4228bad1863" providerId="ADAL" clId="{D396CE96-0F67-43BA-B42B-D57C71393A3C}" dt="2025-09-16T21:11:56.328" v="135" actId="1076"/>
          <ac:spMkLst>
            <pc:docMk/>
            <pc:sldMk cId="970494698" sldId="736"/>
            <ac:spMk id="3" creationId="{ECAFC000-6169-AC1E-5782-037518D1E634}"/>
          </ac:spMkLst>
        </pc:spChg>
        <pc:spChg chg="mod">
          <ac:chgData name="Tomás Fernández Villazala" userId="0e06c17a-835d-4548-b90a-d4228bad1863" providerId="ADAL" clId="{D396CE96-0F67-43BA-B42B-D57C71393A3C}" dt="2025-09-16T21:13:43.700" v="152" actId="207"/>
          <ac:spMkLst>
            <pc:docMk/>
            <pc:sldMk cId="970494698" sldId="736"/>
            <ac:spMk id="5" creationId="{B94C804F-CB6C-46C8-AD2D-ABC7C342F359}"/>
          </ac:spMkLst>
        </pc:spChg>
        <pc:spChg chg="mod">
          <ac:chgData name="Tomás Fernández Villazala" userId="0e06c17a-835d-4548-b90a-d4228bad1863" providerId="ADAL" clId="{D396CE96-0F67-43BA-B42B-D57C71393A3C}" dt="2025-09-16T21:13:20.479" v="148" actId="1076"/>
          <ac:spMkLst>
            <pc:docMk/>
            <pc:sldMk cId="970494698" sldId="736"/>
            <ac:spMk id="6" creationId="{A0576C5F-E92A-41D8-8273-34899D9FE44A}"/>
          </ac:spMkLst>
        </pc:spChg>
        <pc:picChg chg="mod">
          <ac:chgData name="Tomás Fernández Villazala" userId="0e06c17a-835d-4548-b90a-d4228bad1863" providerId="ADAL" clId="{D396CE96-0F67-43BA-B42B-D57C71393A3C}" dt="2025-09-16T21:13:23.103" v="149" actId="1076"/>
          <ac:picMkLst>
            <pc:docMk/>
            <pc:sldMk cId="970494698" sldId="736"/>
            <ac:picMk id="2" creationId="{2B4EA061-713F-B197-5E78-368B432817BB}"/>
          </ac:picMkLst>
        </pc:picChg>
        <pc:picChg chg="mod">
          <ac:chgData name="Tomás Fernández Villazala" userId="0e06c17a-835d-4548-b90a-d4228bad1863" providerId="ADAL" clId="{D396CE96-0F67-43BA-B42B-D57C71393A3C}" dt="2025-09-16T21:11:33.793" v="113" actId="1076"/>
          <ac:picMkLst>
            <pc:docMk/>
            <pc:sldMk cId="970494698" sldId="736"/>
            <ac:picMk id="7" creationId="{2763BB6E-D9E0-48F2-F70E-61F37515E4C8}"/>
          </ac:picMkLst>
        </pc:picChg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2882273085" sldId="781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3644181282" sldId="802"/>
        </pc:sldMkLst>
      </pc:sldChg>
      <pc:sldChg chg="delSp add setBg delDesignElem">
        <pc:chgData name="Tomás Fernández Villazala" userId="0e06c17a-835d-4548-b90a-d4228bad1863" providerId="ADAL" clId="{D396CE96-0F67-43BA-B42B-D57C71393A3C}" dt="2025-09-16T21:15:53.332" v="155"/>
        <pc:sldMkLst>
          <pc:docMk/>
          <pc:sldMk cId="2754124221" sldId="813"/>
        </pc:sldMkLst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2754124221" sldId="813"/>
            <ac:spMk id="9" creationId="{022BDE4A-8A20-4A69-9C5A-581C82036A4D}"/>
          </ac:spMkLst>
        </pc:spChg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3061811155" sldId="867"/>
        </pc:sldMkLst>
      </pc:sldChg>
      <pc:sldChg chg="delSp add modTransition setBg delDesignElem">
        <pc:chgData name="Tomás Fernández Villazala" userId="0e06c17a-835d-4548-b90a-d4228bad1863" providerId="ADAL" clId="{D396CE96-0F67-43BA-B42B-D57C71393A3C}" dt="2025-09-16T21:15:53.332" v="155"/>
        <pc:sldMkLst>
          <pc:docMk/>
          <pc:sldMk cId="1912939090" sldId="876"/>
        </pc:sldMkLst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25" creationId="{DEE2AD96-B495-4E06-9291-B71706F728CB}"/>
          </ac:spMkLst>
        </pc:spChg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27" creationId="{53CF6D67-C5A8-4ADD-9E8E-1E38CA1D3166}"/>
          </ac:spMkLst>
        </pc:spChg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29" creationId="{86909FA0-B515-4681-B7A8-FA281D133B94}"/>
          </ac:spMkLst>
        </pc:spChg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31" creationId="{21C9FE86-FCC3-4A31-AA1C-C882262B7FE7}"/>
          </ac:spMkLst>
        </pc:spChg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33" creationId="{7D96243B-ECED-4B71-8E06-AE9A285EAD20}"/>
          </ac:spMkLst>
        </pc:spChg>
        <pc:spChg chg="del">
          <ac:chgData name="Tomás Fernández Villazala" userId="0e06c17a-835d-4548-b90a-d4228bad1863" providerId="ADAL" clId="{D396CE96-0F67-43BA-B42B-D57C71393A3C}" dt="2025-09-16T21:15:53.332" v="155"/>
          <ac:spMkLst>
            <pc:docMk/>
            <pc:sldMk cId="1912939090" sldId="876"/>
            <ac:spMk id="35" creationId="{A09989E4-EFDC-4A90-A633-E0525FB4139E}"/>
          </ac:spMkLst>
        </pc:spChg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2745371018" sldId="878"/>
        </pc:sldMkLst>
      </pc:sldChg>
      <pc:sldChg chg="add">
        <pc:chgData name="Tomás Fernández Villazala" userId="0e06c17a-835d-4548-b90a-d4228bad1863" providerId="ADAL" clId="{D396CE96-0F67-43BA-B42B-D57C71393A3C}" dt="2025-09-16T21:15:53.332" v="155"/>
        <pc:sldMkLst>
          <pc:docMk/>
          <pc:sldMk cId="98127681" sldId="1150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3586276193" sldId="1175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574201131" sldId="1176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3735167147" sldId="1177"/>
        </pc:sldMkLst>
      </pc:sldChg>
      <pc:sldChg chg="add modTransition">
        <pc:chgData name="Tomás Fernández Villazala" userId="0e06c17a-835d-4548-b90a-d4228bad1863" providerId="ADAL" clId="{D396CE96-0F67-43BA-B42B-D57C71393A3C}" dt="2025-09-16T21:15:53.332" v="155"/>
        <pc:sldMkLst>
          <pc:docMk/>
          <pc:sldMk cId="3672911076" sldId="11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06B0E-B084-444B-B97D-82716A1B9E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CA5793-E495-4A29-BC3C-4BFE575E0DD7}">
      <dgm:prSet phldrT="[Texto]"/>
      <dgm:spPr/>
      <dgm:t>
        <a:bodyPr/>
        <a:lstStyle/>
        <a:p>
          <a:r>
            <a:rPr lang="es-ES" err="1"/>
            <a:t>Trusted</a:t>
          </a:r>
          <a:r>
            <a:rPr lang="es-ES"/>
            <a:t> </a:t>
          </a:r>
          <a:r>
            <a:rPr lang="es-ES" err="1"/>
            <a:t>Flagger</a:t>
          </a:r>
          <a:endParaRPr lang="es-ES"/>
        </a:p>
      </dgm:t>
    </dgm:pt>
    <dgm:pt modelId="{0A6EF4BC-2E9E-436E-BC8A-E608EC036733}" type="parTrans" cxnId="{819B8254-B78B-4EB5-8070-94C59011FEAA}">
      <dgm:prSet/>
      <dgm:spPr/>
      <dgm:t>
        <a:bodyPr/>
        <a:lstStyle/>
        <a:p>
          <a:endParaRPr lang="es-ES"/>
        </a:p>
      </dgm:t>
    </dgm:pt>
    <dgm:pt modelId="{19D97622-0F03-433C-BB19-E035E1BBE419}" type="sibTrans" cxnId="{819B8254-B78B-4EB5-8070-94C59011FEAA}">
      <dgm:prSet/>
      <dgm:spPr/>
      <dgm:t>
        <a:bodyPr/>
        <a:lstStyle/>
        <a:p>
          <a:endParaRPr lang="es-ES"/>
        </a:p>
      </dgm:t>
    </dgm:pt>
    <dgm:pt modelId="{2F8DE882-138D-4C88-B527-81E128D95CF1}">
      <dgm:prSet phldrT="[Texto]"/>
      <dgm:spPr/>
      <dgm:t>
        <a:bodyPr/>
        <a:lstStyle/>
        <a:p>
          <a:r>
            <a:rPr lang="es-ES" err="1"/>
            <a:t>Monitoring</a:t>
          </a:r>
          <a:r>
            <a:rPr lang="es-ES"/>
            <a:t> </a:t>
          </a:r>
          <a:r>
            <a:rPr lang="es-ES" err="1"/>
            <a:t>Reporter</a:t>
          </a:r>
          <a:endParaRPr lang="es-ES"/>
        </a:p>
      </dgm:t>
    </dgm:pt>
    <dgm:pt modelId="{8B68FBB0-D9CE-4F17-9D68-BDE36F8B87B1}" type="parTrans" cxnId="{0EEA646E-83C3-4230-A295-78936BA6C082}">
      <dgm:prSet/>
      <dgm:spPr/>
      <dgm:t>
        <a:bodyPr/>
        <a:lstStyle/>
        <a:p>
          <a:endParaRPr lang="es-ES"/>
        </a:p>
      </dgm:t>
    </dgm:pt>
    <dgm:pt modelId="{514AC003-D958-41F9-94B8-93544F3FAA3A}" type="sibTrans" cxnId="{0EEA646E-83C3-4230-A295-78936BA6C082}">
      <dgm:prSet/>
      <dgm:spPr/>
      <dgm:t>
        <a:bodyPr/>
        <a:lstStyle/>
        <a:p>
          <a:endParaRPr lang="es-ES"/>
        </a:p>
      </dgm:t>
    </dgm:pt>
    <dgm:pt modelId="{573C6123-CFF0-4784-AC93-8D80AA2E868D}">
      <dgm:prSet phldrT="[Texto]"/>
      <dgm:spPr/>
      <dgm:t>
        <a:bodyPr/>
        <a:lstStyle/>
        <a:p>
          <a:r>
            <a:rPr lang="es-ES" err="1"/>
            <a:t>Priority</a:t>
          </a:r>
          <a:r>
            <a:rPr lang="es-ES"/>
            <a:t> </a:t>
          </a:r>
          <a:r>
            <a:rPr lang="es-ES" err="1"/>
            <a:t>Flagger</a:t>
          </a:r>
          <a:r>
            <a:rPr lang="es-ES"/>
            <a:t>	</a:t>
          </a:r>
        </a:p>
      </dgm:t>
    </dgm:pt>
    <dgm:pt modelId="{7CB87DAD-989E-481C-9ABF-7A9AEED793B7}" type="parTrans" cxnId="{9B418AEE-CF21-4836-B932-6314D5DF6397}">
      <dgm:prSet/>
      <dgm:spPr/>
      <dgm:t>
        <a:bodyPr/>
        <a:lstStyle/>
        <a:p>
          <a:endParaRPr lang="es-ES"/>
        </a:p>
      </dgm:t>
    </dgm:pt>
    <dgm:pt modelId="{311C108E-5779-4292-97C8-D98F78975EF5}" type="sibTrans" cxnId="{9B418AEE-CF21-4836-B932-6314D5DF6397}">
      <dgm:prSet/>
      <dgm:spPr/>
      <dgm:t>
        <a:bodyPr/>
        <a:lstStyle/>
        <a:p>
          <a:endParaRPr lang="es-ES"/>
        </a:p>
      </dgm:t>
    </dgm:pt>
    <dgm:pt modelId="{99597AFE-F932-491E-B054-EA728F2EA02B}">
      <dgm:prSet/>
      <dgm:spPr/>
      <dgm:t>
        <a:bodyPr/>
        <a:lstStyle/>
        <a:p>
          <a:r>
            <a:rPr lang="es-ES"/>
            <a:t>DSA</a:t>
          </a:r>
        </a:p>
      </dgm:t>
    </dgm:pt>
    <dgm:pt modelId="{1A52337F-1A7B-4198-A8A4-780D79B8566D}" type="parTrans" cxnId="{0E9C6794-8641-47A6-968F-2FDE2BB9F06C}">
      <dgm:prSet/>
      <dgm:spPr/>
      <dgm:t>
        <a:bodyPr/>
        <a:lstStyle/>
        <a:p>
          <a:endParaRPr lang="es-ES"/>
        </a:p>
      </dgm:t>
    </dgm:pt>
    <dgm:pt modelId="{730AF8DC-9243-4BD1-BADD-73338DFEB76D}" type="sibTrans" cxnId="{0E9C6794-8641-47A6-968F-2FDE2BB9F06C}">
      <dgm:prSet/>
      <dgm:spPr/>
      <dgm:t>
        <a:bodyPr/>
        <a:lstStyle/>
        <a:p>
          <a:endParaRPr lang="es-ES"/>
        </a:p>
      </dgm:t>
    </dgm:pt>
    <dgm:pt modelId="{A6F01E1C-330F-4361-8A33-0C4BEEB4E184}">
      <dgm:prSet/>
      <dgm:spPr/>
      <dgm:t>
        <a:bodyPr/>
        <a:lstStyle/>
        <a:p>
          <a:r>
            <a:rPr lang="es-ES"/>
            <a:t>Código de Conducta +</a:t>
          </a:r>
        </a:p>
      </dgm:t>
    </dgm:pt>
    <dgm:pt modelId="{31BC7114-B6D6-45D7-A67F-9E8E0446CCF6}" type="parTrans" cxnId="{17467FCB-D911-4861-974F-D534DFF57FA6}">
      <dgm:prSet/>
      <dgm:spPr/>
      <dgm:t>
        <a:bodyPr/>
        <a:lstStyle/>
        <a:p>
          <a:endParaRPr lang="es-ES"/>
        </a:p>
      </dgm:t>
    </dgm:pt>
    <dgm:pt modelId="{679AAB15-1B46-42D8-BB88-9F7FC2274AAB}" type="sibTrans" cxnId="{17467FCB-D911-4861-974F-D534DFF57FA6}">
      <dgm:prSet/>
      <dgm:spPr/>
      <dgm:t>
        <a:bodyPr/>
        <a:lstStyle/>
        <a:p>
          <a:endParaRPr lang="es-ES"/>
        </a:p>
      </dgm:t>
    </dgm:pt>
    <dgm:pt modelId="{C4A683E7-5A75-4635-B538-A8AD276625AB}">
      <dgm:prSet/>
      <dgm:spPr/>
      <dgm:t>
        <a:bodyPr/>
        <a:lstStyle/>
        <a:p>
          <a:r>
            <a:rPr lang="es-ES"/>
            <a:t>Plataformas</a:t>
          </a:r>
        </a:p>
      </dgm:t>
    </dgm:pt>
    <dgm:pt modelId="{027DCA6A-074E-477F-A844-4AACFA88E20D}" type="parTrans" cxnId="{CA566B45-148A-4B74-9F94-3449E2BA0D72}">
      <dgm:prSet/>
      <dgm:spPr/>
      <dgm:t>
        <a:bodyPr/>
        <a:lstStyle/>
        <a:p>
          <a:endParaRPr lang="es-ES"/>
        </a:p>
      </dgm:t>
    </dgm:pt>
    <dgm:pt modelId="{10A39BF4-EBBC-4A3C-A233-3E68865DB191}" type="sibTrans" cxnId="{CA566B45-148A-4B74-9F94-3449E2BA0D72}">
      <dgm:prSet/>
      <dgm:spPr/>
      <dgm:t>
        <a:bodyPr/>
        <a:lstStyle/>
        <a:p>
          <a:endParaRPr lang="es-ES"/>
        </a:p>
      </dgm:t>
    </dgm:pt>
    <dgm:pt modelId="{F3EDDA76-4A02-4952-A9BC-AD0433B1B2CE}" type="pres">
      <dgm:prSet presAssocID="{A5D06B0E-B084-444B-B97D-82716A1B9E9E}" presName="linear" presStyleCnt="0">
        <dgm:presLayoutVars>
          <dgm:dir/>
          <dgm:animLvl val="lvl"/>
          <dgm:resizeHandles val="exact"/>
        </dgm:presLayoutVars>
      </dgm:prSet>
      <dgm:spPr/>
    </dgm:pt>
    <dgm:pt modelId="{D57FD827-787D-429F-91A1-5A76A06A4D69}" type="pres">
      <dgm:prSet presAssocID="{81CA5793-E495-4A29-BC3C-4BFE575E0DD7}" presName="parentLin" presStyleCnt="0"/>
      <dgm:spPr/>
    </dgm:pt>
    <dgm:pt modelId="{9D1B7304-C51B-4D24-A2FE-21581DDC5F21}" type="pres">
      <dgm:prSet presAssocID="{81CA5793-E495-4A29-BC3C-4BFE575E0DD7}" presName="parentLeftMargin" presStyleLbl="node1" presStyleIdx="0" presStyleCnt="3"/>
      <dgm:spPr/>
    </dgm:pt>
    <dgm:pt modelId="{AA926EB7-76F9-48DE-BEA7-7C5D448BDA5A}" type="pres">
      <dgm:prSet presAssocID="{81CA5793-E495-4A29-BC3C-4BFE575E0D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54BDB2-67B9-46F9-ADFE-525B7C10AA6C}" type="pres">
      <dgm:prSet presAssocID="{81CA5793-E495-4A29-BC3C-4BFE575E0DD7}" presName="negativeSpace" presStyleCnt="0"/>
      <dgm:spPr/>
    </dgm:pt>
    <dgm:pt modelId="{E740C918-0F91-4C89-821A-A271B3C9E95A}" type="pres">
      <dgm:prSet presAssocID="{81CA5793-E495-4A29-BC3C-4BFE575E0DD7}" presName="childText" presStyleLbl="conFgAcc1" presStyleIdx="0" presStyleCnt="3">
        <dgm:presLayoutVars>
          <dgm:bulletEnabled val="1"/>
        </dgm:presLayoutVars>
      </dgm:prSet>
      <dgm:spPr/>
    </dgm:pt>
    <dgm:pt modelId="{A95450FA-A55F-4508-A447-4A110BC73F66}" type="pres">
      <dgm:prSet presAssocID="{19D97622-0F03-433C-BB19-E035E1BBE419}" presName="spaceBetweenRectangles" presStyleCnt="0"/>
      <dgm:spPr/>
    </dgm:pt>
    <dgm:pt modelId="{16B69B58-63E8-4218-9196-D774DC859124}" type="pres">
      <dgm:prSet presAssocID="{2F8DE882-138D-4C88-B527-81E128D95CF1}" presName="parentLin" presStyleCnt="0"/>
      <dgm:spPr/>
    </dgm:pt>
    <dgm:pt modelId="{3EE8D601-2A7A-4279-B87C-3328F9C3F80A}" type="pres">
      <dgm:prSet presAssocID="{2F8DE882-138D-4C88-B527-81E128D95CF1}" presName="parentLeftMargin" presStyleLbl="node1" presStyleIdx="0" presStyleCnt="3"/>
      <dgm:spPr/>
    </dgm:pt>
    <dgm:pt modelId="{EAEB94E6-F172-46E0-BB13-AFFCA1B244F1}" type="pres">
      <dgm:prSet presAssocID="{2F8DE882-138D-4C88-B527-81E128D95C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A69812-15BF-44D0-B753-38C797D388DE}" type="pres">
      <dgm:prSet presAssocID="{2F8DE882-138D-4C88-B527-81E128D95CF1}" presName="negativeSpace" presStyleCnt="0"/>
      <dgm:spPr/>
    </dgm:pt>
    <dgm:pt modelId="{371584FD-21AB-4AD9-B809-C3DA5A743336}" type="pres">
      <dgm:prSet presAssocID="{2F8DE882-138D-4C88-B527-81E128D95CF1}" presName="childText" presStyleLbl="conFgAcc1" presStyleIdx="1" presStyleCnt="3">
        <dgm:presLayoutVars>
          <dgm:bulletEnabled val="1"/>
        </dgm:presLayoutVars>
      </dgm:prSet>
      <dgm:spPr/>
    </dgm:pt>
    <dgm:pt modelId="{9CB633A6-90D0-4D11-B3DD-052DB7A43093}" type="pres">
      <dgm:prSet presAssocID="{514AC003-D958-41F9-94B8-93544F3FAA3A}" presName="spaceBetweenRectangles" presStyleCnt="0"/>
      <dgm:spPr/>
    </dgm:pt>
    <dgm:pt modelId="{2FA5BA70-8CE3-4088-90C1-50803AF5D9BE}" type="pres">
      <dgm:prSet presAssocID="{573C6123-CFF0-4784-AC93-8D80AA2E868D}" presName="parentLin" presStyleCnt="0"/>
      <dgm:spPr/>
    </dgm:pt>
    <dgm:pt modelId="{5017F9F5-50CD-40B6-933A-1E84F317CFA1}" type="pres">
      <dgm:prSet presAssocID="{573C6123-CFF0-4784-AC93-8D80AA2E868D}" presName="parentLeftMargin" presStyleLbl="node1" presStyleIdx="1" presStyleCnt="3"/>
      <dgm:spPr/>
    </dgm:pt>
    <dgm:pt modelId="{426E074A-58AE-4084-AF69-AB581DFBD899}" type="pres">
      <dgm:prSet presAssocID="{573C6123-CFF0-4784-AC93-8D80AA2E86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6B9799-71ED-44D6-989E-D745A53AC6E6}" type="pres">
      <dgm:prSet presAssocID="{573C6123-CFF0-4784-AC93-8D80AA2E868D}" presName="negativeSpace" presStyleCnt="0"/>
      <dgm:spPr/>
    </dgm:pt>
    <dgm:pt modelId="{F4FF3F8F-9F08-4EBC-AD9D-22EA8AF22244}" type="pres">
      <dgm:prSet presAssocID="{573C6123-CFF0-4784-AC93-8D80AA2E86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194E28-079F-4A33-ABC4-D179982C2310}" type="presOf" srcId="{A5D06B0E-B084-444B-B97D-82716A1B9E9E}" destId="{F3EDDA76-4A02-4952-A9BC-AD0433B1B2CE}" srcOrd="0" destOrd="0" presId="urn:microsoft.com/office/officeart/2005/8/layout/list1"/>
    <dgm:cxn modelId="{01DD4135-2F88-486E-8080-9CDC77B23932}" type="presOf" srcId="{81CA5793-E495-4A29-BC3C-4BFE575E0DD7}" destId="{9D1B7304-C51B-4D24-A2FE-21581DDC5F21}" srcOrd="0" destOrd="0" presId="urn:microsoft.com/office/officeart/2005/8/layout/list1"/>
    <dgm:cxn modelId="{10883736-5D8B-42D3-B074-FE040BD18A7A}" type="presOf" srcId="{573C6123-CFF0-4784-AC93-8D80AA2E868D}" destId="{5017F9F5-50CD-40B6-933A-1E84F317CFA1}" srcOrd="0" destOrd="0" presId="urn:microsoft.com/office/officeart/2005/8/layout/list1"/>
    <dgm:cxn modelId="{DF52A839-C3EB-47A7-A8BE-B183B5D9A7B4}" type="presOf" srcId="{C4A683E7-5A75-4635-B538-A8AD276625AB}" destId="{F4FF3F8F-9F08-4EBC-AD9D-22EA8AF22244}" srcOrd="0" destOrd="0" presId="urn:microsoft.com/office/officeart/2005/8/layout/list1"/>
    <dgm:cxn modelId="{CA566B45-148A-4B74-9F94-3449E2BA0D72}" srcId="{573C6123-CFF0-4784-AC93-8D80AA2E868D}" destId="{C4A683E7-5A75-4635-B538-A8AD276625AB}" srcOrd="0" destOrd="0" parTransId="{027DCA6A-074E-477F-A844-4AACFA88E20D}" sibTransId="{10A39BF4-EBBC-4A3C-A233-3E68865DB191}"/>
    <dgm:cxn modelId="{4834224A-4E05-4781-99D4-3F400C52FC13}" type="presOf" srcId="{81CA5793-E495-4A29-BC3C-4BFE575E0DD7}" destId="{AA926EB7-76F9-48DE-BEA7-7C5D448BDA5A}" srcOrd="1" destOrd="0" presId="urn:microsoft.com/office/officeart/2005/8/layout/list1"/>
    <dgm:cxn modelId="{0EEA646E-83C3-4230-A295-78936BA6C082}" srcId="{A5D06B0E-B084-444B-B97D-82716A1B9E9E}" destId="{2F8DE882-138D-4C88-B527-81E128D95CF1}" srcOrd="1" destOrd="0" parTransId="{8B68FBB0-D9CE-4F17-9D68-BDE36F8B87B1}" sibTransId="{514AC003-D958-41F9-94B8-93544F3FAA3A}"/>
    <dgm:cxn modelId="{4A055672-3882-443E-B237-564ACB59E1CC}" type="presOf" srcId="{99597AFE-F932-491E-B054-EA728F2EA02B}" destId="{E740C918-0F91-4C89-821A-A271B3C9E95A}" srcOrd="0" destOrd="0" presId="urn:microsoft.com/office/officeart/2005/8/layout/list1"/>
    <dgm:cxn modelId="{819B8254-B78B-4EB5-8070-94C59011FEAA}" srcId="{A5D06B0E-B084-444B-B97D-82716A1B9E9E}" destId="{81CA5793-E495-4A29-BC3C-4BFE575E0DD7}" srcOrd="0" destOrd="0" parTransId="{0A6EF4BC-2E9E-436E-BC8A-E608EC036733}" sibTransId="{19D97622-0F03-433C-BB19-E035E1BBE419}"/>
    <dgm:cxn modelId="{EE530776-950E-40E5-90F0-700A7EB4A20D}" type="presOf" srcId="{573C6123-CFF0-4784-AC93-8D80AA2E868D}" destId="{426E074A-58AE-4084-AF69-AB581DFBD899}" srcOrd="1" destOrd="0" presId="urn:microsoft.com/office/officeart/2005/8/layout/list1"/>
    <dgm:cxn modelId="{821F5A83-8235-4EF0-9A16-4550C0BA8936}" type="presOf" srcId="{A6F01E1C-330F-4361-8A33-0C4BEEB4E184}" destId="{371584FD-21AB-4AD9-B809-C3DA5A743336}" srcOrd="0" destOrd="0" presId="urn:microsoft.com/office/officeart/2005/8/layout/list1"/>
    <dgm:cxn modelId="{0E9C6794-8641-47A6-968F-2FDE2BB9F06C}" srcId="{81CA5793-E495-4A29-BC3C-4BFE575E0DD7}" destId="{99597AFE-F932-491E-B054-EA728F2EA02B}" srcOrd="0" destOrd="0" parTransId="{1A52337F-1A7B-4198-A8A4-780D79B8566D}" sibTransId="{730AF8DC-9243-4BD1-BADD-73338DFEB76D}"/>
    <dgm:cxn modelId="{571AA0AF-D06E-48D1-A4D4-28878B8E641D}" type="presOf" srcId="{2F8DE882-138D-4C88-B527-81E128D95CF1}" destId="{3EE8D601-2A7A-4279-B87C-3328F9C3F80A}" srcOrd="0" destOrd="0" presId="urn:microsoft.com/office/officeart/2005/8/layout/list1"/>
    <dgm:cxn modelId="{17467FCB-D911-4861-974F-D534DFF57FA6}" srcId="{2F8DE882-138D-4C88-B527-81E128D95CF1}" destId="{A6F01E1C-330F-4361-8A33-0C4BEEB4E184}" srcOrd="0" destOrd="0" parTransId="{31BC7114-B6D6-45D7-A67F-9E8E0446CCF6}" sibTransId="{679AAB15-1B46-42D8-BB88-9F7FC2274AAB}"/>
    <dgm:cxn modelId="{EAA76BDF-C2FE-4FE8-A159-F36577037EB3}" type="presOf" srcId="{2F8DE882-138D-4C88-B527-81E128D95CF1}" destId="{EAEB94E6-F172-46E0-BB13-AFFCA1B244F1}" srcOrd="1" destOrd="0" presId="urn:microsoft.com/office/officeart/2005/8/layout/list1"/>
    <dgm:cxn modelId="{9B418AEE-CF21-4836-B932-6314D5DF6397}" srcId="{A5D06B0E-B084-444B-B97D-82716A1B9E9E}" destId="{573C6123-CFF0-4784-AC93-8D80AA2E868D}" srcOrd="2" destOrd="0" parTransId="{7CB87DAD-989E-481C-9ABF-7A9AEED793B7}" sibTransId="{311C108E-5779-4292-97C8-D98F78975EF5}"/>
    <dgm:cxn modelId="{AD5A5D88-F886-4ECF-A79E-ED54F3D3EB3A}" type="presParOf" srcId="{F3EDDA76-4A02-4952-A9BC-AD0433B1B2CE}" destId="{D57FD827-787D-429F-91A1-5A76A06A4D69}" srcOrd="0" destOrd="0" presId="urn:microsoft.com/office/officeart/2005/8/layout/list1"/>
    <dgm:cxn modelId="{F3ECDD76-6D1E-4564-90CD-3423E240398F}" type="presParOf" srcId="{D57FD827-787D-429F-91A1-5A76A06A4D69}" destId="{9D1B7304-C51B-4D24-A2FE-21581DDC5F21}" srcOrd="0" destOrd="0" presId="urn:microsoft.com/office/officeart/2005/8/layout/list1"/>
    <dgm:cxn modelId="{B1B82CE8-D181-4F0A-A30A-2B80B6B2C6C8}" type="presParOf" srcId="{D57FD827-787D-429F-91A1-5A76A06A4D69}" destId="{AA926EB7-76F9-48DE-BEA7-7C5D448BDA5A}" srcOrd="1" destOrd="0" presId="urn:microsoft.com/office/officeart/2005/8/layout/list1"/>
    <dgm:cxn modelId="{4D448E67-ABF5-4BDF-BDAF-601223BE94BC}" type="presParOf" srcId="{F3EDDA76-4A02-4952-A9BC-AD0433B1B2CE}" destId="{9654BDB2-67B9-46F9-ADFE-525B7C10AA6C}" srcOrd="1" destOrd="0" presId="urn:microsoft.com/office/officeart/2005/8/layout/list1"/>
    <dgm:cxn modelId="{224EA951-5CEA-4718-93F4-3001265E7CFF}" type="presParOf" srcId="{F3EDDA76-4A02-4952-A9BC-AD0433B1B2CE}" destId="{E740C918-0F91-4C89-821A-A271B3C9E95A}" srcOrd="2" destOrd="0" presId="urn:microsoft.com/office/officeart/2005/8/layout/list1"/>
    <dgm:cxn modelId="{2392D705-0CB5-4B41-B08C-9AAD8B79273D}" type="presParOf" srcId="{F3EDDA76-4A02-4952-A9BC-AD0433B1B2CE}" destId="{A95450FA-A55F-4508-A447-4A110BC73F66}" srcOrd="3" destOrd="0" presId="urn:microsoft.com/office/officeart/2005/8/layout/list1"/>
    <dgm:cxn modelId="{7A77B9AE-A839-4E61-B366-252CCD810620}" type="presParOf" srcId="{F3EDDA76-4A02-4952-A9BC-AD0433B1B2CE}" destId="{16B69B58-63E8-4218-9196-D774DC859124}" srcOrd="4" destOrd="0" presId="urn:microsoft.com/office/officeart/2005/8/layout/list1"/>
    <dgm:cxn modelId="{170C2799-ED84-4601-93AB-3D31000F013D}" type="presParOf" srcId="{16B69B58-63E8-4218-9196-D774DC859124}" destId="{3EE8D601-2A7A-4279-B87C-3328F9C3F80A}" srcOrd="0" destOrd="0" presId="urn:microsoft.com/office/officeart/2005/8/layout/list1"/>
    <dgm:cxn modelId="{423A8893-05E4-4F51-8205-FA5FC2D05DDB}" type="presParOf" srcId="{16B69B58-63E8-4218-9196-D774DC859124}" destId="{EAEB94E6-F172-46E0-BB13-AFFCA1B244F1}" srcOrd="1" destOrd="0" presId="urn:microsoft.com/office/officeart/2005/8/layout/list1"/>
    <dgm:cxn modelId="{28448D57-BB76-46A6-9492-74CFAC80EB34}" type="presParOf" srcId="{F3EDDA76-4A02-4952-A9BC-AD0433B1B2CE}" destId="{EDA69812-15BF-44D0-B753-38C797D388DE}" srcOrd="5" destOrd="0" presId="urn:microsoft.com/office/officeart/2005/8/layout/list1"/>
    <dgm:cxn modelId="{0086C58C-A372-4EAA-AF08-7E07E5CA3D0F}" type="presParOf" srcId="{F3EDDA76-4A02-4952-A9BC-AD0433B1B2CE}" destId="{371584FD-21AB-4AD9-B809-C3DA5A743336}" srcOrd="6" destOrd="0" presId="urn:microsoft.com/office/officeart/2005/8/layout/list1"/>
    <dgm:cxn modelId="{32852C8A-C176-4FFC-8687-C317BC775909}" type="presParOf" srcId="{F3EDDA76-4A02-4952-A9BC-AD0433B1B2CE}" destId="{9CB633A6-90D0-4D11-B3DD-052DB7A43093}" srcOrd="7" destOrd="0" presId="urn:microsoft.com/office/officeart/2005/8/layout/list1"/>
    <dgm:cxn modelId="{C1119DB1-3BBE-4D80-8D0A-39C47E3811F4}" type="presParOf" srcId="{F3EDDA76-4A02-4952-A9BC-AD0433B1B2CE}" destId="{2FA5BA70-8CE3-4088-90C1-50803AF5D9BE}" srcOrd="8" destOrd="0" presId="urn:microsoft.com/office/officeart/2005/8/layout/list1"/>
    <dgm:cxn modelId="{84054198-39AD-4A71-B08D-8C6C8961FC5F}" type="presParOf" srcId="{2FA5BA70-8CE3-4088-90C1-50803AF5D9BE}" destId="{5017F9F5-50CD-40B6-933A-1E84F317CFA1}" srcOrd="0" destOrd="0" presId="urn:microsoft.com/office/officeart/2005/8/layout/list1"/>
    <dgm:cxn modelId="{8CB404C8-0187-4402-9A0A-F8C4C66F771B}" type="presParOf" srcId="{2FA5BA70-8CE3-4088-90C1-50803AF5D9BE}" destId="{426E074A-58AE-4084-AF69-AB581DFBD899}" srcOrd="1" destOrd="0" presId="urn:microsoft.com/office/officeart/2005/8/layout/list1"/>
    <dgm:cxn modelId="{B9CBAE9B-26DC-4877-8CD1-51B6307602FF}" type="presParOf" srcId="{F3EDDA76-4A02-4952-A9BC-AD0433B1B2CE}" destId="{5F6B9799-71ED-44D6-989E-D745A53AC6E6}" srcOrd="9" destOrd="0" presId="urn:microsoft.com/office/officeart/2005/8/layout/list1"/>
    <dgm:cxn modelId="{E048558A-8282-42AF-899E-51002A7658C0}" type="presParOf" srcId="{F3EDDA76-4A02-4952-A9BC-AD0433B1B2CE}" destId="{F4FF3F8F-9F08-4EBC-AD9D-22EA8AF222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0C918-0F91-4C89-821A-A271B3C9E95A}">
      <dsp:nvSpPr>
        <dsp:cNvPr id="0" name=""/>
        <dsp:cNvSpPr/>
      </dsp:nvSpPr>
      <dsp:spPr>
        <a:xfrm>
          <a:off x="0" y="327350"/>
          <a:ext cx="508441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07" tIns="416560" rIns="3946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DSA</a:t>
          </a:r>
        </a:p>
      </dsp:txBody>
      <dsp:txXfrm>
        <a:off x="0" y="327350"/>
        <a:ext cx="5084418" cy="850500"/>
      </dsp:txXfrm>
    </dsp:sp>
    <dsp:sp modelId="{AA926EB7-76F9-48DE-BEA7-7C5D448BDA5A}">
      <dsp:nvSpPr>
        <dsp:cNvPr id="0" name=""/>
        <dsp:cNvSpPr/>
      </dsp:nvSpPr>
      <dsp:spPr>
        <a:xfrm>
          <a:off x="254220" y="32150"/>
          <a:ext cx="355909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25" tIns="0" rIns="1345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err="1"/>
            <a:t>Trusted</a:t>
          </a:r>
          <a:r>
            <a:rPr lang="es-ES" sz="2000" kern="1200"/>
            <a:t> </a:t>
          </a:r>
          <a:r>
            <a:rPr lang="es-ES" sz="2000" kern="1200" err="1"/>
            <a:t>Flagger</a:t>
          </a:r>
          <a:endParaRPr lang="es-ES" sz="2000" kern="1200"/>
        </a:p>
      </dsp:txBody>
      <dsp:txXfrm>
        <a:off x="283041" y="60971"/>
        <a:ext cx="3501450" cy="532758"/>
      </dsp:txXfrm>
    </dsp:sp>
    <dsp:sp modelId="{371584FD-21AB-4AD9-B809-C3DA5A743336}">
      <dsp:nvSpPr>
        <dsp:cNvPr id="0" name=""/>
        <dsp:cNvSpPr/>
      </dsp:nvSpPr>
      <dsp:spPr>
        <a:xfrm>
          <a:off x="0" y="1581051"/>
          <a:ext cx="508441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07" tIns="416560" rIns="3946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Código de Conducta +</a:t>
          </a:r>
        </a:p>
      </dsp:txBody>
      <dsp:txXfrm>
        <a:off x="0" y="1581051"/>
        <a:ext cx="5084418" cy="850500"/>
      </dsp:txXfrm>
    </dsp:sp>
    <dsp:sp modelId="{EAEB94E6-F172-46E0-BB13-AFFCA1B244F1}">
      <dsp:nvSpPr>
        <dsp:cNvPr id="0" name=""/>
        <dsp:cNvSpPr/>
      </dsp:nvSpPr>
      <dsp:spPr>
        <a:xfrm>
          <a:off x="254220" y="1285851"/>
          <a:ext cx="355909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25" tIns="0" rIns="1345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err="1"/>
            <a:t>Monitoring</a:t>
          </a:r>
          <a:r>
            <a:rPr lang="es-ES" sz="2000" kern="1200"/>
            <a:t> </a:t>
          </a:r>
          <a:r>
            <a:rPr lang="es-ES" sz="2000" kern="1200" err="1"/>
            <a:t>Reporter</a:t>
          </a:r>
          <a:endParaRPr lang="es-ES" sz="2000" kern="1200"/>
        </a:p>
      </dsp:txBody>
      <dsp:txXfrm>
        <a:off x="283041" y="1314672"/>
        <a:ext cx="3501450" cy="532758"/>
      </dsp:txXfrm>
    </dsp:sp>
    <dsp:sp modelId="{F4FF3F8F-9F08-4EBC-AD9D-22EA8AF22244}">
      <dsp:nvSpPr>
        <dsp:cNvPr id="0" name=""/>
        <dsp:cNvSpPr/>
      </dsp:nvSpPr>
      <dsp:spPr>
        <a:xfrm>
          <a:off x="0" y="2834751"/>
          <a:ext cx="5084418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607" tIns="416560" rIns="39460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/>
            <a:t>Plataformas</a:t>
          </a:r>
        </a:p>
      </dsp:txBody>
      <dsp:txXfrm>
        <a:off x="0" y="2834751"/>
        <a:ext cx="5084418" cy="850500"/>
      </dsp:txXfrm>
    </dsp:sp>
    <dsp:sp modelId="{426E074A-58AE-4084-AF69-AB581DFBD899}">
      <dsp:nvSpPr>
        <dsp:cNvPr id="0" name=""/>
        <dsp:cNvSpPr/>
      </dsp:nvSpPr>
      <dsp:spPr>
        <a:xfrm>
          <a:off x="254220" y="2539551"/>
          <a:ext cx="355909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25" tIns="0" rIns="1345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err="1"/>
            <a:t>Priority</a:t>
          </a:r>
          <a:r>
            <a:rPr lang="es-ES" sz="2000" kern="1200"/>
            <a:t> </a:t>
          </a:r>
          <a:r>
            <a:rPr lang="es-ES" sz="2000" kern="1200" err="1"/>
            <a:t>Flagger</a:t>
          </a:r>
          <a:r>
            <a:rPr lang="es-ES" sz="2000" kern="1200"/>
            <a:t>	</a:t>
          </a:r>
        </a:p>
      </dsp:txBody>
      <dsp:txXfrm>
        <a:off x="283041" y="2568372"/>
        <a:ext cx="3501450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92AC-8A97-4732-B4AD-18F63005DA2E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B791F-42FD-4322-B3F2-BBF7C1563C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27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51396-C65B-4D69-8728-E150A935053D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4BF0D-2F6E-4B9B-B9BC-5613B039EB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0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0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27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ABE41-AFB9-0809-3DA2-A866C068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ED99B4-ADCD-F4DB-B139-E0783FA0F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974C01-D9C4-FB39-5FC3-2800F8E78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64646F-1E5C-D1EB-F9CD-E805143A6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37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0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11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4FC55-32CE-B78E-4D45-F75B63A42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10657B-2113-DB59-7E80-EC2571616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6BA9F77-C022-E3A2-92C9-B9D46FBF4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5672A8-8F6C-E7AD-9958-25FD055A6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21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BD37-F576-CAE9-0D3B-94F9B076F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480FA1-A116-5086-53E8-DEA89D248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69E2F3C-494C-F8EA-5059-2A0D8121F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BAC1BC-3F19-DF19-5E97-18491EBA2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4BF0D-2F6E-4B9B-B9BC-5613B039EB1D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19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8B87-1FA6-42C0-8C07-C168D522FC8B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804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CD8D-A5F8-472C-ABC4-0432854363D3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1941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F88E-0643-4A0A-8B92-25C4D78FE98F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04494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9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09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07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2014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69047A6-17B4-4A05-8F94-A3D95AB31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/>
          <a:lstStyle/>
          <a:p>
            <a:fld id="{309C29A7-1404-47A2-919E-E57B7DEE251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2C08F9-519F-4DCF-8CD4-6204C5D53D5A}"/>
              </a:ext>
            </a:extLst>
          </p:cNvPr>
          <p:cNvSpPr txBox="1">
            <a:spLocks/>
          </p:cNvSpPr>
          <p:nvPr userDrawn="1"/>
        </p:nvSpPr>
        <p:spPr>
          <a:xfrm>
            <a:off x="11286820" y="0"/>
            <a:ext cx="749061" cy="365126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1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9C29A7-1404-47A2-919E-E57B7DEE2514}" type="slidenum">
              <a:rPr lang="es-ES" sz="825" smtClean="0"/>
              <a:pPr/>
              <a:t>‹Nº›</a:t>
            </a:fld>
            <a:endParaRPr lang="es-ES" sz="825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71A33F6-CC60-4217-B7A2-5A031C05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5" y="860426"/>
            <a:ext cx="11490384" cy="893560"/>
          </a:xfrm>
          <a:prstGeom prst="rect">
            <a:avLst/>
          </a:prstGeom>
        </p:spPr>
        <p:txBody>
          <a:bodyPr/>
          <a:lstStyle>
            <a:lvl1pPr algn="ctr">
              <a:defRPr sz="2700">
                <a:solidFill>
                  <a:srgbClr val="273547"/>
                </a:solidFill>
                <a:latin typeface="Mulis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C7B4398-9369-410E-894C-B454B93D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25" y="1897811"/>
            <a:ext cx="11490384" cy="4279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Mulis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784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1255-1128-47EA-A081-E7622D8DBE6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140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1059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84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ED2E-5240-481F-A7D9-C3E05D344267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19074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17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556-79FC-472C-BD99-8F3394CD10B2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02945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90A3-B2D0-422C-8A1B-AE0AFD605B7A}" type="datetime1">
              <a:rPr lang="es-ES" smtClean="0"/>
              <a:t>24/11/2025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31083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C072-254C-4D06-AD17-7175BA022F51}" type="datetime1">
              <a:rPr lang="es-ES" smtClean="0"/>
              <a:t>24/11/2025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876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2F4-C967-4FF4-8087-594D74E0F5E4}" type="datetime1">
              <a:rPr lang="es-ES" smtClean="0"/>
              <a:t>24/11/2025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565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B9B0-AE28-4C71-913A-59B083D383F1}" type="datetime1">
              <a:rPr lang="es-ES" smtClean="0"/>
              <a:t>24/11/2025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907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B12A-669F-4292-B1C6-C64554813149}" type="datetime1">
              <a:rPr lang="es-ES" smtClean="0"/>
              <a:t>24/11/2025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9094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1D46-FCDE-4692-BFCD-1EACE7DBFD18}" type="datetime1">
              <a:rPr lang="es-ES" smtClean="0"/>
              <a:t>24/11/2025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8530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D475-3174-4DE5-817B-A7706CAA0628}" type="datetime1">
              <a:rPr lang="es-ES" smtClean="0"/>
              <a:t>24/11/2025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3D9A-4E77-4C00-853C-E8C964B75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3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t9i7ZiMed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nobelprize.org/prizes/peace/1986/wiesel/26054-elie-wiesel-acceptance-speech-1986/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oberaxe@inxlusi&#243;n.gob.es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>
            <a:extLst>
              <a:ext uri="{FF2B5EF4-FFF2-40B4-BE49-F238E27FC236}">
                <a16:creationId xmlns:a16="http://schemas.microsoft.com/office/drawing/2014/main" id="{B94C804F-CB6C-46C8-AD2D-ABC7C342F359}"/>
              </a:ext>
            </a:extLst>
          </p:cNvPr>
          <p:cNvSpPr txBox="1">
            <a:spLocks/>
          </p:cNvSpPr>
          <p:nvPr/>
        </p:nvSpPr>
        <p:spPr>
          <a:xfrm>
            <a:off x="1081835" y="1610649"/>
            <a:ext cx="9242440" cy="15006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s-ES" sz="2800" b="1" noProof="0" dirty="0">
                <a:solidFill>
                  <a:srgbClr val="4472C4">
                    <a:lumMod val="75000"/>
                  </a:srgbClr>
                </a:solidFill>
              </a:rPr>
              <a:t>OBSERVATORIO ESPAÑOL DEL RACISMO Y LA XENOFOBIA (OBERAXE)</a:t>
            </a:r>
          </a:p>
          <a:p>
            <a:pPr lvl="0">
              <a:defRPr/>
            </a:pPr>
            <a:endParaRPr lang="es-ES" sz="2800" b="1" dirty="0">
              <a:solidFill>
                <a:srgbClr val="4472C4">
                  <a:lumMod val="75000"/>
                </a:srgbClr>
              </a:solidFill>
              <a:ea typeface="Calibri"/>
              <a:cs typeface="Calibri"/>
            </a:endParaRPr>
          </a:p>
          <a:p>
            <a:pPr lvl="0">
              <a:defRPr/>
            </a:pPr>
            <a:r>
              <a:rPr lang="es-ES" sz="5200" b="1" noProof="0" dirty="0">
                <a:solidFill>
                  <a:srgbClr val="FF0000"/>
                </a:solidFill>
                <a:ea typeface="Calibri"/>
                <a:cs typeface="Calibri"/>
              </a:rPr>
              <a:t>DELITOS DE ODIO</a:t>
            </a:r>
            <a:r>
              <a:rPr lang="es-ES" sz="5200" b="1" dirty="0">
                <a:solidFill>
                  <a:srgbClr val="FF0000"/>
                </a:solidFill>
                <a:ea typeface="Calibri"/>
                <a:cs typeface="Calibri"/>
              </a:rPr>
              <a:t> Y DISCRIMINACIÓN</a:t>
            </a:r>
            <a:endParaRPr lang="es-ES" sz="2000" b="1" noProof="0" dirty="0">
              <a:solidFill>
                <a:srgbClr val="4472C4">
                  <a:lumMod val="75000"/>
                </a:srgbClr>
              </a:solidFill>
              <a:ea typeface="Calibri"/>
              <a:cs typeface="Calibri"/>
            </a:endParaRPr>
          </a:p>
          <a:p>
            <a:pPr lvl="0">
              <a:defRPr/>
            </a:pPr>
            <a:endParaRPr lang="es-ES" sz="2000" b="1" noProof="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576C5F-E92A-41D8-8273-34899D9FE44A}"/>
              </a:ext>
            </a:extLst>
          </p:cNvPr>
          <p:cNvSpPr txBox="1"/>
          <p:nvPr/>
        </p:nvSpPr>
        <p:spPr>
          <a:xfrm>
            <a:off x="3791778" y="5719925"/>
            <a:ext cx="324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4472C4">
                    <a:lumMod val="75000"/>
                  </a:srgbClr>
                </a:solidFill>
              </a:rPr>
              <a:t>02</a:t>
            </a:r>
            <a:r>
              <a:rPr lang="es-ES" sz="2000" b="1" noProof="0" dirty="0">
                <a:solidFill>
                  <a:srgbClr val="4472C4">
                    <a:lumMod val="75000"/>
                  </a:srgbClr>
                </a:solidFill>
              </a:rPr>
              <a:t> de </a:t>
            </a:r>
            <a:r>
              <a:rPr lang="es-ES" sz="2000" b="1" dirty="0">
                <a:solidFill>
                  <a:srgbClr val="4472C4">
                    <a:lumMod val="75000"/>
                  </a:srgbClr>
                </a:solidFill>
              </a:rPr>
              <a:t>diciembre</a:t>
            </a:r>
            <a:r>
              <a:rPr lang="es-ES" sz="2000" b="1" noProof="0" dirty="0">
                <a:solidFill>
                  <a:srgbClr val="4472C4">
                    <a:lumMod val="75000"/>
                  </a:srgbClr>
                </a:solidFill>
              </a:rPr>
              <a:t> de 2025</a:t>
            </a:r>
          </a:p>
        </p:txBody>
      </p:sp>
      <p:sp>
        <p:nvSpPr>
          <p:cNvPr id="9" name="Triángulo isósceles 6">
            <a:extLst>
              <a:ext uri="{FF2B5EF4-FFF2-40B4-BE49-F238E27FC236}">
                <a16:creationId xmlns:a16="http://schemas.microsoft.com/office/drawing/2014/main" id="{44C9C136-09D2-2642-893F-790F36E11690}"/>
              </a:ext>
            </a:extLst>
          </p:cNvPr>
          <p:cNvSpPr/>
          <p:nvPr/>
        </p:nvSpPr>
        <p:spPr>
          <a:xfrm rot="2700000">
            <a:off x="10355229" y="-234832"/>
            <a:ext cx="2731342" cy="13832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noProof="0"/>
          </a:p>
        </p:txBody>
      </p:sp>
      <p:pic>
        <p:nvPicPr>
          <p:cNvPr id="7" name="Imagen 6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2763BB6E-D9E0-48F2-F70E-61F37515E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237912" y="270592"/>
            <a:ext cx="7214857" cy="95683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7028E4-786F-ADD4-801F-001AFBA9D449}"/>
              </a:ext>
            </a:extLst>
          </p:cNvPr>
          <p:cNvSpPr/>
          <p:nvPr/>
        </p:nvSpPr>
        <p:spPr>
          <a:xfrm>
            <a:off x="1537368" y="1283368"/>
            <a:ext cx="8615947" cy="868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EA061-713F-B197-5E78-368B43281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6000"/>
                    </a14:imgEffect>
                    <a14:imgEffect>
                      <a14:brightnessContrast bright="6000" contras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0276" y="3276247"/>
            <a:ext cx="7222358" cy="244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CAFC000-6169-AC1E-5782-037518D1E634}"/>
              </a:ext>
            </a:extLst>
          </p:cNvPr>
          <p:cNvSpPr txBox="1"/>
          <p:nvPr/>
        </p:nvSpPr>
        <p:spPr>
          <a:xfrm>
            <a:off x="8644204" y="5719925"/>
            <a:ext cx="301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noProof="0" dirty="0">
                <a:solidFill>
                  <a:srgbClr val="4472C4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Tomás Fernández Villazala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>
                <a:solidFill>
                  <a:srgbClr val="4472C4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Director de OBERAXE</a:t>
            </a:r>
            <a:endParaRPr lang="es-ES" sz="2000" b="1" noProof="0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946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1538" y="785795"/>
            <a:ext cx="96007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u="sng" dirty="0"/>
              <a:t>Posible estudio similar a testigos de una pelea:</a:t>
            </a:r>
          </a:p>
          <a:p>
            <a:pPr algn="just"/>
            <a:r>
              <a:rPr lang="es-ES" sz="3200" b="1" dirty="0"/>
              <a:t>¿Quién empezó la pelea, el chico gitano o el otro chico? (se añade “gitano”): </a:t>
            </a:r>
            <a:r>
              <a:rPr lang="es-ES" sz="3200" dirty="0"/>
              <a:t>Personas con algún prejuicio ni se detienen a pensar. 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b="1" dirty="0"/>
              <a:t>Si la pregunta la cambiamos: ¿Quién de los dos chicos empezó la pelea?</a:t>
            </a:r>
            <a:endParaRPr lang="es-ES" sz="3200" b="1" u="sng" dirty="0"/>
          </a:p>
          <a:p>
            <a:pPr algn="just"/>
            <a:r>
              <a:rPr lang="es-ES" sz="3200" dirty="0"/>
              <a:t> La respuesta probablemente fuera otra.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u="sng" dirty="0"/>
              <a:t>Difícil de poder replicar este estudio en “Odio” (DESEABILIDAD SOCIAL)</a:t>
            </a:r>
          </a:p>
          <a:p>
            <a:pPr algn="just"/>
            <a:endParaRPr lang="es-ES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92121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38200" y="500043"/>
            <a:ext cx="95440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u="sng" dirty="0"/>
              <a:t>SESGO DE FALSO CONSENSO (o presión del grupo): </a:t>
            </a:r>
          </a:p>
          <a:p>
            <a:pPr algn="just"/>
            <a:endParaRPr lang="es-ES" sz="4000" b="1" u="sng" dirty="0"/>
          </a:p>
          <a:p>
            <a:pPr algn="just"/>
            <a:r>
              <a:rPr lang="es-ES" sz="2800" b="1" dirty="0"/>
              <a:t>Tendencia a DEJARNOS INFLUIR por las opiniones, creencias, valores y costumbres de las demás personas, del grupo. </a:t>
            </a:r>
          </a:p>
          <a:p>
            <a:pPr algn="just"/>
            <a:endParaRPr lang="es-ES" sz="2800" b="1" dirty="0"/>
          </a:p>
          <a:p>
            <a:pPr algn="just"/>
            <a:r>
              <a:rPr lang="es-ES" sz="2800" b="1" dirty="0"/>
              <a:t>La presión del grupo puede cambiar el criterio individual.                </a:t>
            </a:r>
            <a:r>
              <a:rPr lang="es-ES" sz="2800" b="1" u="sng" dirty="0"/>
              <a:t>Experimento de </a:t>
            </a:r>
            <a:r>
              <a:rPr lang="es-ES" sz="2800" b="1" u="sng" dirty="0" err="1"/>
              <a:t>Asch</a:t>
            </a:r>
            <a:r>
              <a:rPr lang="es-ES" sz="2800" b="1" u="sng" dirty="0"/>
              <a:t>: </a:t>
            </a:r>
            <a:endParaRPr lang="es-ES" sz="2800" u="sng" dirty="0"/>
          </a:p>
          <a:p>
            <a:pPr algn="just"/>
            <a:endParaRPr lang="es-ES" sz="2800" b="1" dirty="0"/>
          </a:p>
          <a:p>
            <a:pPr algn="just"/>
            <a:endParaRPr lang="es-ES" sz="2800" b="1" dirty="0"/>
          </a:p>
          <a:p>
            <a:pPr algn="ctr"/>
            <a:r>
              <a:rPr lang="es-ES" sz="2800" dirty="0">
                <a:hlinkClick r:id="rId2"/>
              </a:rPr>
              <a:t>https://youtu.be/wt9i7ZiMed8</a:t>
            </a:r>
            <a:endParaRPr lang="es-ES" sz="2800" dirty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</p:txBody>
      </p:sp>
      <p:sp>
        <p:nvSpPr>
          <p:cNvPr id="5" name="4 Flecha derecha"/>
          <p:cNvSpPr/>
          <p:nvPr/>
        </p:nvSpPr>
        <p:spPr>
          <a:xfrm rot="5400000">
            <a:off x="6302597" y="5151229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5420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73723" y="928670"/>
            <a:ext cx="9608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SOMOS SERES SOCIALES E INFLUENCIABLES Esto es muy importante en Psicología de grupos, queremos ser admitidos y valorados por los demás: 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dirty="0"/>
              <a:t>Bandas violentas en general</a:t>
            </a:r>
          </a:p>
        </p:txBody>
      </p:sp>
      <p:pic>
        <p:nvPicPr>
          <p:cNvPr id="2050" name="Picture 2" descr="Resultado de imagen de bandas lati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28" y="4000504"/>
            <a:ext cx="4500594" cy="2633001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2226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8338" y="928671"/>
            <a:ext cx="98039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500" b="1" u="sng" dirty="0"/>
              <a:t>SESGO DE LA ILUSIÓN</a:t>
            </a:r>
          </a:p>
          <a:p>
            <a:pPr algn="just"/>
            <a:r>
              <a:rPr lang="es-ES" sz="4500" b="1" u="sng" dirty="0"/>
              <a:t> DE LA VERDAD: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Tendencia a considerar que las afirmaciones y la información que hemos OÍDO O VISTO repetidas veces debe ser verdadera. </a:t>
            </a:r>
          </a:p>
          <a:p>
            <a:pPr algn="just"/>
            <a:endParaRPr lang="es-ES" sz="3200" b="1" dirty="0"/>
          </a:p>
          <a:p>
            <a:pPr algn="just"/>
            <a:endParaRPr lang="es-ES" sz="3200" dirty="0"/>
          </a:p>
          <a:p>
            <a:pPr algn="just"/>
            <a:endParaRPr lang="es-ES" sz="2200" dirty="0"/>
          </a:p>
        </p:txBody>
      </p:sp>
      <p:sp>
        <p:nvSpPr>
          <p:cNvPr id="5" name="4 Flecha derecha"/>
          <p:cNvSpPr/>
          <p:nvPr/>
        </p:nvSpPr>
        <p:spPr>
          <a:xfrm>
            <a:off x="5642992" y="4581129"/>
            <a:ext cx="1397306" cy="39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 descr="Ilusión de la verda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88" y="142852"/>
            <a:ext cx="25717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6507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0523" y="214291"/>
            <a:ext cx="966888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500" b="1" u="sng" dirty="0"/>
              <a:t>SESGO DE LA ILUSIÓN DE LA VERDAD: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EJEMPLO: En redes sociales se crean </a:t>
            </a:r>
            <a:r>
              <a:rPr lang="es-ES" sz="3200" b="1" u="sng" dirty="0"/>
              <a:t>mensajes sencillos y fáciles de asimilar que se repetirán una y otra vez (discurso de odio)</a:t>
            </a:r>
            <a:r>
              <a:rPr lang="es-ES" sz="3200" b="1" dirty="0"/>
              <a:t>. 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2600" b="1" dirty="0"/>
              <a:t>(Crean un ‘bucle’ en la mente de los receptores del mensaje, que se repita constantemente y se convierte, lentamente, en la verdad).</a:t>
            </a:r>
            <a:endParaRPr lang="es-ES" sz="2600" dirty="0"/>
          </a:p>
          <a:p>
            <a:pPr algn="just"/>
            <a:endParaRPr lang="es-ES" sz="3200" b="1" dirty="0"/>
          </a:p>
        </p:txBody>
      </p:sp>
      <p:pic>
        <p:nvPicPr>
          <p:cNvPr id="7" name="Picture 2" descr="Redes sociales, útiles para descubrir el discurso de odio en una socie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5" y="4956173"/>
            <a:ext cx="2300157" cy="11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096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9015" y="571481"/>
            <a:ext cx="966326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500" b="1" u="sng" dirty="0"/>
              <a:t>SESGO DE CONFIRMACIÓN</a:t>
            </a:r>
          </a:p>
          <a:p>
            <a:endParaRPr lang="es-ES" sz="2800" b="1" u="sng" dirty="0"/>
          </a:p>
          <a:p>
            <a:pPr algn="just">
              <a:buFontTx/>
              <a:buChar char="-"/>
            </a:pPr>
            <a:r>
              <a:rPr lang="es-ES" sz="3800" b="1" u="sng" dirty="0"/>
              <a:t>La gente quiere exponerse a información y opiniones que confirmen lo que cree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800" b="1" dirty="0"/>
              <a:t>- Así como ignorar o distorsionar la evidencia contraria (</a:t>
            </a:r>
            <a:r>
              <a:rPr lang="es-ES" sz="3800" b="1" dirty="0" err="1"/>
              <a:t>preconcepciones</a:t>
            </a:r>
            <a:r>
              <a:rPr lang="es-ES" sz="3800" b="1" dirty="0"/>
              <a:t>) algunos le denominan el sesgo del observador</a:t>
            </a:r>
            <a:endParaRPr lang="es-ES" sz="3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4979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sultado de imagen de musulman puente westminster telefo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14290"/>
            <a:ext cx="5572164" cy="313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514" name="Picture 2" descr="Resultado de imagen de main difference between muslim and christians westmin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0" y="3214687"/>
            <a:ext cx="4744170" cy="352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516" name="Picture 4" descr="Resultado de imagen de attack bridge westminster daily mirr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24" y="3429001"/>
            <a:ext cx="2500330" cy="315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667636" y="1571613"/>
            <a:ext cx="2786082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/>
              <a:t>SESGO ILUSIÓN VERDAD Y CONFIRMACIÓN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15613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5" y="214290"/>
            <a:ext cx="4624399" cy="435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41" y="1928803"/>
            <a:ext cx="5876925" cy="473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4308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56862" y="0"/>
            <a:ext cx="91474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u="sng" dirty="0"/>
          </a:p>
          <a:p>
            <a:pPr algn="just"/>
            <a:r>
              <a:rPr lang="es-ES" sz="3200" b="1" dirty="0"/>
              <a:t>FAKE NEWS             SESGO DE CONFIRMACIÓN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3200" b="1" dirty="0"/>
              <a:t>Las personas somos más propensas a creer en mayor medida aquellas noticias que encajan con nuestras ideas y prejuicios, aunque estas noticias sean falsas.</a:t>
            </a:r>
            <a:endParaRPr lang="es-ES" sz="3200" dirty="0"/>
          </a:p>
        </p:txBody>
      </p:sp>
      <p:sp>
        <p:nvSpPr>
          <p:cNvPr id="8" name="7 Flecha derecha"/>
          <p:cNvSpPr/>
          <p:nvPr/>
        </p:nvSpPr>
        <p:spPr>
          <a:xfrm>
            <a:off x="4101234" y="617036"/>
            <a:ext cx="4069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" name="Picture 2" descr="Fake o no fake, esa es la cuestión: reconocimiento de la ...">
            <a:extLst>
              <a:ext uri="{FF2B5EF4-FFF2-40B4-BE49-F238E27FC236}">
                <a16:creationId xmlns:a16="http://schemas.microsoft.com/office/drawing/2014/main" id="{79B8B937-43D4-54B4-0BD7-31121D9B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26" y="3127067"/>
            <a:ext cx="4825550" cy="341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926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>
            <a:extLst>
              <a:ext uri="{FF2B5EF4-FFF2-40B4-BE49-F238E27FC236}">
                <a16:creationId xmlns:a16="http://schemas.microsoft.com/office/drawing/2014/main" id="{1110A569-4DF9-EE72-2ACB-1CB270FF8A94}"/>
              </a:ext>
            </a:extLst>
          </p:cNvPr>
          <p:cNvGrpSpPr/>
          <p:nvPr/>
        </p:nvGrpSpPr>
        <p:grpSpPr>
          <a:xfrm>
            <a:off x="6096000" y="5381308"/>
            <a:ext cx="5363972" cy="806674"/>
            <a:chOff x="5888286" y="872788"/>
            <a:chExt cx="5363972" cy="806674"/>
          </a:xfrm>
        </p:grpSpPr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C4EAAD21-0E99-1411-E0D5-674002F29D83}"/>
                </a:ext>
              </a:extLst>
            </p:cNvPr>
            <p:cNvSpPr txBox="1"/>
            <p:nvPr/>
          </p:nvSpPr>
          <p:spPr>
            <a:xfrm>
              <a:off x="7203583" y="1214570"/>
              <a:ext cx="4048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E7860E98-3902-884E-5D4D-45DC2D82C3A3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1" name="Rectangle: Rounded Corners 27">
                <a:extLst>
                  <a:ext uri="{FF2B5EF4-FFF2-40B4-BE49-F238E27FC236}">
                    <a16:creationId xmlns:a16="http://schemas.microsoft.com/office/drawing/2014/main" id="{35A0DCFD-AFAC-53A7-8E80-B4148505D380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25">
                <a:extLst>
                  <a:ext uri="{FF2B5EF4-FFF2-40B4-BE49-F238E27FC236}">
                    <a16:creationId xmlns:a16="http://schemas.microsoft.com/office/drawing/2014/main" id="{4CE966F6-BDCF-F61F-5F12-186D1D2F7530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extBox 38">
            <a:extLst>
              <a:ext uri="{FF2B5EF4-FFF2-40B4-BE49-F238E27FC236}">
                <a16:creationId xmlns:a16="http://schemas.microsoft.com/office/drawing/2014/main" id="{692363C7-73D7-49DD-B720-EB16EFD2C2AF}"/>
              </a:ext>
            </a:extLst>
          </p:cNvPr>
          <p:cNvSpPr txBox="1"/>
          <p:nvPr/>
        </p:nvSpPr>
        <p:spPr>
          <a:xfrm>
            <a:off x="7145454" y="5561506"/>
            <a:ext cx="4851162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DELITOS Y DISCURSOS DE ODIO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6145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871012"/>
            <a:ext cx="271976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cs typeface="Arial" pitchFamily="34" charset="0"/>
              </a:rPr>
              <a:t>Índice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7E760F-0E2B-456D-B964-BF4266447548}"/>
              </a:ext>
            </a:extLst>
          </p:cNvPr>
          <p:cNvGrpSpPr/>
          <p:nvPr/>
        </p:nvGrpSpPr>
        <p:grpSpPr>
          <a:xfrm>
            <a:off x="3511889" y="429590"/>
            <a:ext cx="7298713" cy="1003500"/>
            <a:chOff x="5888286" y="872788"/>
            <a:chExt cx="7298713" cy="10035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98B64AD-4559-417F-8A7E-33D6DE905A6C}"/>
                </a:ext>
              </a:extLst>
            </p:cNvPr>
            <p:cNvGrpSpPr/>
            <p:nvPr/>
          </p:nvGrpSpPr>
          <p:grpSpPr>
            <a:xfrm>
              <a:off x="6937739" y="1045291"/>
              <a:ext cx="6249260" cy="830997"/>
              <a:chOff x="6291631" y="1581201"/>
              <a:chExt cx="6249260" cy="83099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283375-F863-40D8-A19F-40F5EEEF5A42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BB43628-375E-4AAC-975E-B22C0BAAE01C}"/>
                  </a:ext>
                </a:extLst>
              </p:cNvPr>
              <p:cNvSpPr txBox="1"/>
              <p:nvPr/>
            </p:nvSpPr>
            <p:spPr>
              <a:xfrm>
                <a:off x="6291631" y="1581201"/>
                <a:ext cx="6249260" cy="83099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OBSERVATORIO ESPAÑOL DEL RACISMO Y LA XENOFOBIA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6B0477-DE7C-4734-A3B8-F816A2F1469C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B6FFD22-5239-45EB-8979-74397909A487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052780-47E3-4835-BB43-70FA2653BCB1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CF4DB0-323D-44D2-A583-60E5A52DE08D}"/>
              </a:ext>
            </a:extLst>
          </p:cNvPr>
          <p:cNvGrpSpPr/>
          <p:nvPr/>
        </p:nvGrpSpPr>
        <p:grpSpPr>
          <a:xfrm>
            <a:off x="4078837" y="1742903"/>
            <a:ext cx="6886626" cy="1003500"/>
            <a:chOff x="5888286" y="872788"/>
            <a:chExt cx="6886626" cy="10035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2363C7-73D7-49DD-B720-EB16EFD2C2AF}"/>
                </a:ext>
              </a:extLst>
            </p:cNvPr>
            <p:cNvSpPr txBox="1"/>
            <p:nvPr/>
          </p:nvSpPr>
          <p:spPr>
            <a:xfrm>
              <a:off x="6937739" y="1045291"/>
              <a:ext cx="583717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ALGUNOS SESGOS COGNITIVOS APLICABLES AL DISCURSO DE ODIO</a:t>
              </a:r>
              <a:endParaRPr lang="en-US" altLang="ko-KR" sz="2400" b="1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AF7B20-1803-4298-B6B3-CE950DFA08AD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8BEEB9B9-AA5E-4650-A983-1A4082593CA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1CA2A3-6C2F-4B5A-A981-642F0A704326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1FA318-D28D-49BC-8B3D-13CEC7146371}"/>
              </a:ext>
            </a:extLst>
          </p:cNvPr>
          <p:cNvGrpSpPr/>
          <p:nvPr/>
        </p:nvGrpSpPr>
        <p:grpSpPr>
          <a:xfrm>
            <a:off x="4852413" y="2859387"/>
            <a:ext cx="6113050" cy="806674"/>
            <a:chOff x="5888286" y="872788"/>
            <a:chExt cx="6113050" cy="8066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85071E-3F3F-48E7-8B2B-0ED76E67B1DF}"/>
                </a:ext>
              </a:extLst>
            </p:cNvPr>
            <p:cNvSpPr txBox="1"/>
            <p:nvPr/>
          </p:nvSpPr>
          <p:spPr>
            <a:xfrm>
              <a:off x="6937739" y="1046481"/>
              <a:ext cx="5063597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DELITOS Y DISCURSOS DE ODIO</a:t>
              </a:r>
              <a:endParaRPr lang="en-US" altLang="ko-KR" sz="2400" b="1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068AAC4-D61B-4BC8-9F4B-178CEDA50B92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11D7144D-9153-4E24-8457-E14BE03052B6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E3D67D8-734C-4374-91F2-93E409C3830E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E2B993C-492A-4E76-8FFE-F9687E51B182}"/>
              </a:ext>
            </a:extLst>
          </p:cNvPr>
          <p:cNvGrpSpPr/>
          <p:nvPr/>
        </p:nvGrpSpPr>
        <p:grpSpPr>
          <a:xfrm>
            <a:off x="5810509" y="4241898"/>
            <a:ext cx="5740385" cy="1375212"/>
            <a:chOff x="5888286" y="872788"/>
            <a:chExt cx="5740385" cy="13752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B3AEE01-55FA-415B-A04B-792E6C5C0A61}"/>
                </a:ext>
              </a:extLst>
            </p:cNvPr>
            <p:cNvSpPr txBox="1"/>
            <p:nvPr/>
          </p:nvSpPr>
          <p:spPr>
            <a:xfrm>
              <a:off x="6937739" y="1047671"/>
              <a:ext cx="4690932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MONITORIZACIÓN DEL DISCURSO DE ODIO</a:t>
              </a:r>
              <a:endParaRPr lang="en-US" altLang="ko-KR" sz="2400" b="1" dirty="0"/>
            </a:p>
            <a:p>
              <a:endParaRPr lang="en-US" altLang="ko-KR" sz="2400" b="1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37F241-8567-40B4-BE0E-E9A3F234DA83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616E94EA-74B1-4DA8-98B5-3CAA024D4E05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ADEBDF-AE55-4F72-9DDC-4CDC0DC4A6A7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Group 21">
            <a:extLst>
              <a:ext uri="{FF2B5EF4-FFF2-40B4-BE49-F238E27FC236}">
                <a16:creationId xmlns:a16="http://schemas.microsoft.com/office/drawing/2014/main" id="{D4F5C9F1-A60F-2753-E235-B2F864B187BE}"/>
              </a:ext>
            </a:extLst>
          </p:cNvPr>
          <p:cNvGrpSpPr/>
          <p:nvPr/>
        </p:nvGrpSpPr>
        <p:grpSpPr>
          <a:xfrm>
            <a:off x="6289557" y="5402037"/>
            <a:ext cx="7298713" cy="806674"/>
            <a:chOff x="5888286" y="872788"/>
            <a:chExt cx="7298713" cy="806674"/>
          </a:xfrm>
        </p:grpSpPr>
        <p:grpSp>
          <p:nvGrpSpPr>
            <p:cNvPr id="3" name="Group 22">
              <a:extLst>
                <a:ext uri="{FF2B5EF4-FFF2-40B4-BE49-F238E27FC236}">
                  <a16:creationId xmlns:a16="http://schemas.microsoft.com/office/drawing/2014/main" id="{7C234B74-52D5-2520-5DAA-046DC6770803}"/>
                </a:ext>
              </a:extLst>
            </p:cNvPr>
            <p:cNvGrpSpPr/>
            <p:nvPr/>
          </p:nvGrpSpPr>
          <p:grpSpPr>
            <a:xfrm>
              <a:off x="6937739" y="1045291"/>
              <a:ext cx="6249260" cy="461665"/>
              <a:chOff x="6291631" y="1581201"/>
              <a:chExt cx="6249260" cy="461665"/>
            </a:xfrm>
          </p:grpSpPr>
          <p:sp>
            <p:nvSpPr>
              <p:cNvPr id="8" name="TextBox 28">
                <a:extLst>
                  <a:ext uri="{FF2B5EF4-FFF2-40B4-BE49-F238E27FC236}">
                    <a16:creationId xmlns:a16="http://schemas.microsoft.com/office/drawing/2014/main" id="{44025BAF-3C4C-3D2B-0036-67BDE696B811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29">
                <a:extLst>
                  <a:ext uri="{FF2B5EF4-FFF2-40B4-BE49-F238E27FC236}">
                    <a16:creationId xmlns:a16="http://schemas.microsoft.com/office/drawing/2014/main" id="{76F441D0-8F03-0C5F-28ED-E036ACEFEABE}"/>
                  </a:ext>
                </a:extLst>
              </p:cNvPr>
              <p:cNvSpPr txBox="1"/>
              <p:nvPr/>
            </p:nvSpPr>
            <p:spPr>
              <a:xfrm>
                <a:off x="6291631" y="1581201"/>
                <a:ext cx="6249260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cs typeface="Arial" pitchFamily="34" charset="0"/>
                  </a:rPr>
                  <a:t>REFLEXIONES FINALES</a:t>
                </a:r>
                <a:endParaRPr lang="ko-KR" altLang="en-US" sz="2400" b="1" dirty="0">
                  <a:cs typeface="Arial" pitchFamily="34" charset="0"/>
                </a:endParaRPr>
              </a:p>
            </p:txBody>
          </p:sp>
        </p:grpSp>
        <p:grpSp>
          <p:nvGrpSpPr>
            <p:cNvPr id="5" name="Group 23">
              <a:extLst>
                <a:ext uri="{FF2B5EF4-FFF2-40B4-BE49-F238E27FC236}">
                  <a16:creationId xmlns:a16="http://schemas.microsoft.com/office/drawing/2014/main" id="{B084B7DF-F1BA-C366-2B31-75E0E23EFB35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6" name="Rectangle: Rounded Corners 27">
                <a:extLst>
                  <a:ext uri="{FF2B5EF4-FFF2-40B4-BE49-F238E27FC236}">
                    <a16:creationId xmlns:a16="http://schemas.microsoft.com/office/drawing/2014/main" id="{5BF6439B-25CA-3C1D-9D2E-75B6659EA9D8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25">
                <a:extLst>
                  <a:ext uri="{FF2B5EF4-FFF2-40B4-BE49-F238E27FC236}">
                    <a16:creationId xmlns:a16="http://schemas.microsoft.com/office/drawing/2014/main" id="{FA0DD3D1-BC0F-ED10-7BE8-70DE32F86F1A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6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56491" y="571481"/>
            <a:ext cx="10456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/>
              <a:t>No existe una definición en el Código Penal.</a:t>
            </a:r>
          </a:p>
          <a:p>
            <a:endParaRPr lang="es-ES" sz="2400" dirty="0"/>
          </a:p>
          <a:p>
            <a:pPr>
              <a:buFont typeface="Wingdings" pitchFamily="2" charset="2"/>
              <a:buChar char="Ø"/>
            </a:pPr>
            <a:r>
              <a:rPr lang="es-ES" sz="2400" dirty="0"/>
              <a:t>En el 2003 la Organización para la Seguridad y Cooperación en Europa (OSCE), </a:t>
            </a:r>
            <a:r>
              <a:rPr lang="es-ES" sz="2400" b="1" i="1" dirty="0"/>
              <a:t>delito de odio</a:t>
            </a:r>
            <a:r>
              <a:rPr lang="es-ES" sz="2400" i="1" dirty="0"/>
              <a:t> </a:t>
            </a:r>
            <a:r>
              <a:rPr lang="es-ES" sz="2400" dirty="0"/>
              <a:t>es:</a:t>
            </a:r>
          </a:p>
          <a:p>
            <a:endParaRPr lang="es-ES" sz="2400" b="1" dirty="0"/>
          </a:p>
          <a:p>
            <a:pPr algn="just"/>
            <a:r>
              <a:rPr lang="es-ES" sz="2400" b="1" dirty="0"/>
              <a:t> </a:t>
            </a:r>
            <a:r>
              <a:rPr lang="es-ES" sz="2400" b="1" i="1" dirty="0"/>
              <a:t>«Cualquier infracción penal, incluyendo infracciones contra las personas o las propiedades, donde el </a:t>
            </a:r>
            <a:r>
              <a:rPr lang="es-ES" sz="2400" b="1" i="1" u="sng" dirty="0"/>
              <a:t>bien jurídico protegido se elija por su, real o percibida, conexión, simpatía, filiación, apoyo o pertenencia a un grupo.</a:t>
            </a:r>
            <a:r>
              <a:rPr lang="es-ES" sz="2400" b="1" i="1" dirty="0"/>
              <a:t> Un grupo se basa en una característica común de sus miembros, como su “</a:t>
            </a:r>
            <a:r>
              <a:rPr lang="es-ES" sz="2400" b="1" i="1" u="sng" dirty="0"/>
              <a:t>raza, real o percibida, origen nacional o étnico, el lenguaje, el color, la religión, la edad,  discapacidad, orientación o identidad sexual u otro factor similar</a:t>
            </a:r>
            <a:r>
              <a:rPr lang="es-ES" sz="2400" b="1" i="1" dirty="0"/>
              <a:t>»</a:t>
            </a:r>
            <a:r>
              <a:rPr lang="es-ES" sz="2400" b="1" dirty="0"/>
              <a:t>. </a:t>
            </a:r>
          </a:p>
          <a:p>
            <a:endParaRPr lang="es-ES" sz="2400" dirty="0"/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DELITO + SESGO NEGATIVO (PREJUICIO) =</a:t>
            </a:r>
          </a:p>
          <a:p>
            <a:pPr algn="just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DISCRIMINACIÓN / DELITO DE ODIO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859842CA-FE69-AB79-B2F5-67788614F921}"/>
              </a:ext>
            </a:extLst>
          </p:cNvPr>
          <p:cNvSpPr txBox="1"/>
          <p:nvPr/>
        </p:nvSpPr>
        <p:spPr>
          <a:xfrm rot="19876699">
            <a:off x="8780669" y="5102670"/>
            <a:ext cx="2976265" cy="807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2400" b="1" dirty="0"/>
              <a:t>ART. 20.4 CP (principalmente)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661920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53" name="AutoShape 5" descr="la mejor prevenció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7295812">
            <a:off x="3655569" y="2428747"/>
            <a:ext cx="625768" cy="492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5400000">
            <a:off x="4568808" y="3451289"/>
            <a:ext cx="2232248" cy="632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2207909">
            <a:off x="7181316" y="2500443"/>
            <a:ext cx="926271" cy="565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242" name="Picture 2" descr="Paraguas de 27&amp;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24119">
            <a:off x="1778444" y="1738056"/>
            <a:ext cx="8509262" cy="4277851"/>
          </a:xfrm>
          <a:prstGeom prst="rect">
            <a:avLst/>
          </a:prstGeom>
          <a:noFill/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67042" y="1000109"/>
            <a:ext cx="4984726" cy="76944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/>
              <a:t>DELITOS DE ODIO</a:t>
            </a:r>
            <a:endParaRPr lang="es-E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1679576" y="3000373"/>
            <a:ext cx="2976265" cy="2285241"/>
          </a:xfrm>
          <a:prstGeom prst="rect">
            <a:avLst/>
          </a:prstGeom>
          <a:solidFill>
            <a:srgbClr val="CCAAA4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4000" b="1" dirty="0"/>
              <a:t>DELITOS DE ODIO </a:t>
            </a:r>
            <a:r>
              <a:rPr lang="es-ES" sz="3200" dirty="0"/>
              <a:t>(PROPIAMENTE DICHOS)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4741855" y="5090019"/>
            <a:ext cx="2976265" cy="1300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4000" b="1" dirty="0"/>
              <a:t>DISCURSO DE ODIO</a:t>
            </a:r>
            <a:endParaRPr lang="es-E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>
            <a:off x="6384033" y="3352780"/>
            <a:ext cx="4005967" cy="1300356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4000" b="1" dirty="0"/>
              <a:t>DELITOS DE DISCRIMINACIÓN</a:t>
            </a:r>
            <a:endParaRPr lang="es-ES" sz="3200" dirty="0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5889C478-A7A0-480D-8E59-57DC711DA591}"/>
              </a:ext>
            </a:extLst>
          </p:cNvPr>
          <p:cNvSpPr txBox="1"/>
          <p:nvPr/>
        </p:nvSpPr>
        <p:spPr>
          <a:xfrm rot="19876699">
            <a:off x="7697304" y="5336240"/>
            <a:ext cx="2976265" cy="807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s-ES" sz="2400" b="1" dirty="0"/>
              <a:t>INCIDENTES DE ODIO (infracciones </a:t>
            </a:r>
            <a:r>
              <a:rPr lang="es-ES" sz="2400" b="1" dirty="0" err="1"/>
              <a:t>adm</a:t>
            </a:r>
            <a:r>
              <a:rPr lang="es-ES" sz="2400" b="1" dirty="0"/>
              <a:t>.)</a:t>
            </a:r>
            <a:endParaRPr lang="es-ES" sz="2400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595670" y="142853"/>
            <a:ext cx="4286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solidFill>
                  <a:srgbClr val="FF0000"/>
                </a:solidFill>
              </a:rPr>
              <a:t>HATE CRIME</a:t>
            </a:r>
            <a:endParaRPr lang="es-E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3222">
            <a:off x="5453331" y="687897"/>
            <a:ext cx="522215" cy="62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5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FA2CE-5147-9CE2-B59A-048CCE60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:a16="http://schemas.microsoft.com/office/drawing/2014/main" id="{C8739534-E5C0-240A-2B8C-5FFC738A24AA}"/>
              </a:ext>
            </a:extLst>
          </p:cNvPr>
          <p:cNvSpPr/>
          <p:nvPr/>
        </p:nvSpPr>
        <p:spPr>
          <a:xfrm>
            <a:off x="0" y="0"/>
            <a:ext cx="12192000" cy="77782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lang="es-ES" sz="2800" noProof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7F8ECE-6EF0-5296-B3D3-1695B17C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299"/>
            <a:ext cx="10098871" cy="118624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DISCURSO DE ODIO/CIBERODIO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9971A9-452C-80B4-F046-36D38173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noProof="0" smtClean="0"/>
              <a:t>22</a:t>
            </a:fld>
            <a:endParaRPr lang="es-ES" noProof="0"/>
          </a:p>
        </p:txBody>
      </p:sp>
      <p:pic>
        <p:nvPicPr>
          <p:cNvPr id="3" name="Imagen 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9AA3CAFB-CC63-1346-4120-3994EE99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15244" y="6134058"/>
            <a:ext cx="4429305" cy="58741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86447D-35E9-AF93-3AD0-AAB8ED8B9C7D}"/>
              </a:ext>
            </a:extLst>
          </p:cNvPr>
          <p:cNvSpPr/>
          <p:nvPr/>
        </p:nvSpPr>
        <p:spPr>
          <a:xfrm>
            <a:off x="422413" y="1255775"/>
            <a:ext cx="11131826" cy="4767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es-ES" sz="2800" dirty="0">
                <a:solidFill>
                  <a:schemeClr val="tx1"/>
                </a:solidFill>
              </a:rPr>
              <a:t>“Discurso de odio”, que aparece de la traducción del término “</a:t>
            </a:r>
            <a:r>
              <a:rPr lang="es-ES" sz="2800" i="1" dirty="0" err="1">
                <a:solidFill>
                  <a:schemeClr val="tx1"/>
                </a:solidFill>
              </a:rPr>
              <a:t>hate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speech</a:t>
            </a:r>
            <a:r>
              <a:rPr lang="es-ES" sz="2800" dirty="0">
                <a:solidFill>
                  <a:schemeClr val="tx1"/>
                </a:solidFill>
              </a:rPr>
              <a:t>”, y para ello hay que retrotraerse a la </a:t>
            </a:r>
            <a:r>
              <a:rPr lang="es-ES" sz="2800" b="1" dirty="0">
                <a:solidFill>
                  <a:schemeClr val="tx1"/>
                </a:solidFill>
              </a:rPr>
              <a:t>Recomendación núm. R (97) 20 del Comité de Ministros del Consejo de Europa</a:t>
            </a:r>
            <a:r>
              <a:rPr lang="es-ES" sz="2800" dirty="0">
                <a:solidFill>
                  <a:schemeClr val="tx1"/>
                </a:solidFill>
              </a:rPr>
              <a:t>, de 30 de octubre de 1997, dónde se recoge que es:</a:t>
            </a:r>
          </a:p>
          <a:p>
            <a:pPr lvl="0" fontAlgn="base"/>
            <a:endParaRPr lang="es-ES" sz="2800" dirty="0">
              <a:solidFill>
                <a:schemeClr val="tx1"/>
              </a:solidFill>
            </a:endParaRPr>
          </a:p>
          <a:p>
            <a:pPr fontAlgn="base"/>
            <a:r>
              <a:rPr lang="es-ES" sz="2800" i="1" dirty="0">
                <a:solidFill>
                  <a:schemeClr val="tx1"/>
                </a:solidFill>
              </a:rPr>
              <a:t>“Cualquier forma de expresión que </a:t>
            </a:r>
            <a:r>
              <a:rPr lang="es-ES" sz="2800" b="1" i="1" dirty="0">
                <a:solidFill>
                  <a:schemeClr val="tx1"/>
                </a:solidFill>
              </a:rPr>
              <a:t>difunda, incite, promueva o justifique </a:t>
            </a:r>
            <a:r>
              <a:rPr lang="es-ES" sz="2800" i="1" dirty="0">
                <a:solidFill>
                  <a:schemeClr val="tx1"/>
                </a:solidFill>
              </a:rPr>
              <a:t>el odio racial, la xenofobia, el antisemitismo u otras expresiones de odio basadas en la intolerancia, </a:t>
            </a:r>
            <a:r>
              <a:rPr lang="es-ES" sz="2800" b="1" i="1" dirty="0">
                <a:solidFill>
                  <a:schemeClr val="tx1"/>
                </a:solidFill>
              </a:rPr>
              <a:t>incluidas las manifestaciones de nacionalismo violento y etnocentrismo, la discriminación, así como la hostilidad hacia las minorías y los inmigrantes</a:t>
            </a:r>
            <a:r>
              <a:rPr lang="es-ES" sz="2800" i="1" dirty="0">
                <a:solidFill>
                  <a:schemeClr val="tx1"/>
                </a:solidFill>
              </a:rPr>
              <a:t>”.</a:t>
            </a:r>
            <a:endParaRPr lang="es-ES" sz="2800" dirty="0">
              <a:solidFill>
                <a:schemeClr val="tx1"/>
              </a:solidFill>
            </a:endParaRPr>
          </a:p>
          <a:p>
            <a:br>
              <a:rPr lang="es-ES" dirty="0"/>
            </a:br>
            <a:endParaRPr lang="en-GB" sz="2000" b="1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2623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arte de una red con un fondo blanco">
            <a:extLst>
              <a:ext uri="{FF2B5EF4-FFF2-40B4-BE49-F238E27FC236}">
                <a16:creationId xmlns:a16="http://schemas.microsoft.com/office/drawing/2014/main" id="{AA8A1849-B219-7956-67AF-D0225C7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099" r="1" b="1"/>
          <a:stretch/>
        </p:blipFill>
        <p:spPr>
          <a:xfrm>
            <a:off x="625240" y="9"/>
            <a:ext cx="10941520" cy="6857991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  <p:sp>
        <p:nvSpPr>
          <p:cNvPr id="5" name="8 CuadroTexto">
            <a:extLst>
              <a:ext uri="{FF2B5EF4-FFF2-40B4-BE49-F238E27FC236}">
                <a16:creationId xmlns:a16="http://schemas.microsoft.com/office/drawing/2014/main" id="{C5EA111E-C576-AC42-85FD-F2F629D70727}"/>
              </a:ext>
            </a:extLst>
          </p:cNvPr>
          <p:cNvSpPr txBox="1"/>
          <p:nvPr/>
        </p:nvSpPr>
        <p:spPr>
          <a:xfrm>
            <a:off x="1836958" y="748147"/>
            <a:ext cx="422446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200" dirty="0"/>
              <a:t>Libertad de expresión</a:t>
            </a:r>
          </a:p>
        </p:txBody>
      </p:sp>
      <p:sp>
        <p:nvSpPr>
          <p:cNvPr id="6" name="10 CuadroTexto">
            <a:extLst>
              <a:ext uri="{FF2B5EF4-FFF2-40B4-BE49-F238E27FC236}">
                <a16:creationId xmlns:a16="http://schemas.microsoft.com/office/drawing/2014/main" id="{BBA7CE86-DC32-D341-BAAA-6D33D805B0EE}"/>
              </a:ext>
            </a:extLst>
          </p:cNvPr>
          <p:cNvSpPr txBox="1"/>
          <p:nvPr/>
        </p:nvSpPr>
        <p:spPr>
          <a:xfrm>
            <a:off x="1583500" y="2756925"/>
            <a:ext cx="473137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200" dirty="0"/>
              <a:t>Expresión de mal gusto</a:t>
            </a:r>
          </a:p>
        </p:txBody>
      </p:sp>
      <p:sp>
        <p:nvSpPr>
          <p:cNvPr id="7" name="11 CuadroTexto">
            <a:extLst>
              <a:ext uri="{FF2B5EF4-FFF2-40B4-BE49-F238E27FC236}">
                <a16:creationId xmlns:a16="http://schemas.microsoft.com/office/drawing/2014/main" id="{712726F5-CC0C-B94C-B2DE-42B2506B5DF5}"/>
              </a:ext>
            </a:extLst>
          </p:cNvPr>
          <p:cNvSpPr txBox="1"/>
          <p:nvPr/>
        </p:nvSpPr>
        <p:spPr>
          <a:xfrm>
            <a:off x="2220996" y="4963365"/>
            <a:ext cx="345638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200" dirty="0"/>
              <a:t>Discurso de odio</a:t>
            </a:r>
          </a:p>
        </p:txBody>
      </p:sp>
      <p:pic>
        <p:nvPicPr>
          <p:cNvPr id="8" name="12 Imagen">
            <a:extLst>
              <a:ext uri="{FF2B5EF4-FFF2-40B4-BE49-F238E27FC236}">
                <a16:creationId xmlns:a16="http://schemas.microsoft.com/office/drawing/2014/main" id="{1FA5A139-D15C-004C-A34C-84C1F3FEB68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8182" y="1852547"/>
            <a:ext cx="402015" cy="34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13 Imagen">
            <a:extLst>
              <a:ext uri="{FF2B5EF4-FFF2-40B4-BE49-F238E27FC236}">
                <a16:creationId xmlns:a16="http://schemas.microsoft.com/office/drawing/2014/main" id="{AB364851-4816-2A49-A75D-36D475FC903D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8182" y="4023446"/>
            <a:ext cx="402015" cy="34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05820DB-824E-7B43-8567-7A19205B0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62599"/>
          <a:stretch/>
        </p:blipFill>
        <p:spPr>
          <a:xfrm>
            <a:off x="6749739" y="2235930"/>
            <a:ext cx="4224469" cy="157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AAB568-1756-C34F-B0C6-3B60D4D90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8"/>
          <a:stretch/>
        </p:blipFill>
        <p:spPr>
          <a:xfrm>
            <a:off x="6768075" y="4677139"/>
            <a:ext cx="3456384" cy="1340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09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DISCURSO DE ODIO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971" y="1122775"/>
            <a:ext cx="5214974" cy="161559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6002217" y="1515073"/>
            <a:ext cx="6017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(Cuerpo)"/>
              </a:rPr>
              <a:t>La Circular núm. 7/2019, de 14 de mayo, de la Fiscalía General del Estado</a:t>
            </a:r>
            <a:endParaRPr lang="es-ES" sz="2400" b="1" dirty="0"/>
          </a:p>
        </p:txBody>
      </p:sp>
      <p:sp>
        <p:nvSpPr>
          <p:cNvPr id="8" name="2 CuadroTexto"/>
          <p:cNvSpPr txBox="1"/>
          <p:nvPr/>
        </p:nvSpPr>
        <p:spPr>
          <a:xfrm>
            <a:off x="890164" y="2664049"/>
            <a:ext cx="104399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just">
              <a:buFont typeface="Wingdings" pitchFamily="2" charset="2"/>
              <a:buChar char="Ø"/>
            </a:pPr>
            <a:r>
              <a:rPr lang="es-ES" sz="3200" dirty="0"/>
              <a:t>La </a:t>
            </a:r>
            <a:r>
              <a:rPr lang="es-ES" sz="3200" b="1" dirty="0"/>
              <a:t>libertad de expresión </a:t>
            </a:r>
            <a:r>
              <a:rPr lang="es-ES" sz="3200" dirty="0"/>
              <a:t>es un pilar básico del Estado democrático, </a:t>
            </a:r>
            <a:r>
              <a:rPr lang="es-ES" sz="3200" u="sng" dirty="0"/>
              <a:t>pero </a:t>
            </a:r>
            <a:r>
              <a:rPr lang="es-ES" sz="3200" b="1" u="sng" dirty="0"/>
              <a:t>no es un derecho absoluto</a:t>
            </a:r>
            <a:r>
              <a:rPr lang="es-ES" sz="3200" dirty="0"/>
              <a:t>. Está </a:t>
            </a:r>
            <a:r>
              <a:rPr lang="es-ES" sz="3200" b="1" dirty="0"/>
              <a:t>limitado por el respeto a los derechos reconocidos</a:t>
            </a:r>
            <a:r>
              <a:rPr lang="es-ES" sz="3200" dirty="0"/>
              <a:t> en la CE.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DISCURSO DE ODIO</a:t>
            </a:r>
          </a:p>
        </p:txBody>
      </p:sp>
      <p:sp>
        <p:nvSpPr>
          <p:cNvPr id="4" name="2 CuadroTexto"/>
          <p:cNvSpPr txBox="1"/>
          <p:nvPr/>
        </p:nvSpPr>
        <p:spPr>
          <a:xfrm>
            <a:off x="836246" y="1732226"/>
            <a:ext cx="104569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>
              <a:buFont typeface="Wingdings" pitchFamily="2" charset="2"/>
              <a:buChar char="Ø"/>
            </a:pPr>
            <a:r>
              <a:rPr lang="es-ES" sz="2800" b="1" dirty="0"/>
              <a:t>No se sancionan las meras ideas u opiniones</a:t>
            </a:r>
            <a:r>
              <a:rPr lang="es-ES" sz="2800" dirty="0"/>
              <a:t>, sino las </a:t>
            </a:r>
            <a:r>
              <a:rPr lang="es-ES" sz="2800" b="1" u="sng" dirty="0"/>
              <a:t>manifestaciones de odio </a:t>
            </a:r>
            <a:r>
              <a:rPr lang="es-ES" sz="2800" u="sng" dirty="0"/>
              <a:t>que denotan un </a:t>
            </a:r>
            <a:r>
              <a:rPr lang="es-ES" sz="2800" b="1" u="sng" dirty="0"/>
              <a:t>desprecio hacia otro ser humano</a:t>
            </a:r>
            <a:r>
              <a:rPr lang="es-ES" sz="2800" u="sng" dirty="0"/>
              <a:t>, por el simple hecho de </a:t>
            </a:r>
            <a:r>
              <a:rPr lang="es-ES" sz="2800" b="1" u="sng" dirty="0"/>
              <a:t>ser diferente</a:t>
            </a:r>
            <a:r>
              <a:rPr lang="es-ES" sz="2800" u="sng" dirty="0"/>
              <a:t>.</a:t>
            </a:r>
            <a:r>
              <a:rPr lang="es-ES" sz="2800" dirty="0"/>
              <a:t> </a:t>
            </a:r>
          </a:p>
          <a:p>
            <a:pPr algn="just"/>
            <a:endParaRPr lang="es-ES" sz="2800" dirty="0"/>
          </a:p>
          <a:p>
            <a:pPr algn="just">
              <a:buFont typeface="Wingdings" pitchFamily="2" charset="2"/>
              <a:buChar char="Ø"/>
            </a:pPr>
            <a:r>
              <a:rPr lang="es-ES" sz="2800" dirty="0"/>
              <a:t>El discurso del </a:t>
            </a:r>
            <a:r>
              <a:rPr lang="es-ES" sz="2800" b="1" dirty="0"/>
              <a:t>odio no está amparado por la </a:t>
            </a:r>
            <a:r>
              <a:rPr lang="es-ES" sz="2800" b="1" u="sng" dirty="0"/>
              <a:t>libertad de expresión</a:t>
            </a:r>
            <a:r>
              <a:rPr lang="es-ES" sz="2800" u="sng" dirty="0"/>
              <a:t>, que no puede ser colocada en un plano de superioridad frente a la </a:t>
            </a:r>
            <a:r>
              <a:rPr lang="es-ES" sz="2800" b="1" u="sng" dirty="0"/>
              <a:t>dignidad de otra persona</a:t>
            </a:r>
          </a:p>
        </p:txBody>
      </p:sp>
    </p:spTree>
    <p:extLst>
      <p:ext uri="{BB962C8B-B14F-4D97-AF65-F5344CB8AC3E}">
        <p14:creationId xmlns:p14="http://schemas.microsoft.com/office/powerpoint/2010/main" val="41077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8338" y="1291675"/>
            <a:ext cx="110040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(Cuerpo)"/>
              </a:rPr>
              <a:t>Cita la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Recomendación núm. 15 de la Comisión Europea contra el Racismo y la Intolerancia (ECRI). </a:t>
            </a:r>
            <a:r>
              <a:rPr lang="es-ES" dirty="0">
                <a:latin typeface="Arial (Cuerpo)"/>
              </a:rPr>
              <a:t>Fija el umbral del discurso de odio: </a:t>
            </a:r>
          </a:p>
          <a:p>
            <a:pPr algn="just"/>
            <a:endParaRPr lang="es-ES" dirty="0">
              <a:latin typeface="Arial (Cuerpo)"/>
            </a:endParaRPr>
          </a:p>
          <a:p>
            <a:pPr marL="342900" indent="-342900" algn="just">
              <a:buAutoNum type="arabicPeriod"/>
            </a:pPr>
            <a:r>
              <a:rPr lang="es-ES" dirty="0">
                <a:latin typeface="Arial (Cuerpo)"/>
              </a:rPr>
              <a:t>El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contexto</a:t>
            </a:r>
            <a:r>
              <a:rPr lang="es-ES" dirty="0">
                <a:latin typeface="Arial (Cuerpo)"/>
              </a:rPr>
              <a:t>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en el que se utiliza el discurso de odio</a:t>
            </a:r>
            <a:r>
              <a:rPr lang="es-ES" dirty="0">
                <a:latin typeface="Arial (Cuerpo)"/>
              </a:rPr>
              <a:t>.</a:t>
            </a:r>
          </a:p>
          <a:p>
            <a:pPr algn="just"/>
            <a:r>
              <a:rPr lang="es-ES" dirty="0">
                <a:latin typeface="Arial (Cuerpo)"/>
              </a:rPr>
              <a:t> </a:t>
            </a:r>
          </a:p>
          <a:p>
            <a:pPr algn="just"/>
            <a:r>
              <a:rPr lang="es-ES" dirty="0">
                <a:latin typeface="Arial (Cuerpo)"/>
              </a:rPr>
              <a:t>2. La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capacidad de la persona que utiliza el discurso de odio para influir en los demás.</a:t>
            </a:r>
          </a:p>
          <a:p>
            <a:pPr algn="just"/>
            <a:endParaRPr lang="es-ES" dirty="0">
              <a:latin typeface="Arial (Cuerpo)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3. La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naturaleza y la fuerza del lenguaje utilizado </a:t>
            </a:r>
            <a:r>
              <a:rPr lang="es-ES" dirty="0">
                <a:solidFill>
                  <a:srgbClr val="000000"/>
                </a:solidFill>
                <a:latin typeface="Arial (Cuerpo)"/>
              </a:rPr>
              <a:t>(</a:t>
            </a:r>
            <a:r>
              <a:rPr lang="es-ES" b="1" dirty="0"/>
              <a:t>casos más graves</a:t>
            </a:r>
            <a:r>
              <a:rPr lang="es-ES" dirty="0"/>
              <a:t> de discurso de odio, cuando el mismo “</a:t>
            </a:r>
            <a:r>
              <a:rPr lang="es-ES" b="1" i="1" dirty="0"/>
              <a:t>pueda incitar a actos de violencia, intimidación, hostilidad o discriminación</a:t>
            </a:r>
            <a:r>
              <a:rPr lang="es-ES" dirty="0">
                <a:solidFill>
                  <a:srgbClr val="000000"/>
                </a:solidFill>
                <a:latin typeface="Arial (Cuerpo)"/>
              </a:rPr>
              <a:t>). </a:t>
            </a:r>
          </a:p>
          <a:p>
            <a:pPr algn="just"/>
            <a:endParaRPr lang="es-ES" dirty="0">
              <a:solidFill>
                <a:srgbClr val="000000"/>
              </a:solidFill>
              <a:latin typeface="Arial (Cuerpo)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4.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Si se trata de un incidente aislado o reiterado</a:t>
            </a:r>
            <a:r>
              <a:rPr lang="es-ES" dirty="0">
                <a:solidFill>
                  <a:srgbClr val="000000"/>
                </a:solidFill>
                <a:latin typeface="Arial (Cuerpo)"/>
              </a:rPr>
              <a:t>.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 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5. El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medio utilizado </a:t>
            </a:r>
            <a:r>
              <a:rPr lang="es-ES" dirty="0">
                <a:solidFill>
                  <a:srgbClr val="000000"/>
                </a:solidFill>
                <a:latin typeface="Arial (Cuerpo)"/>
              </a:rPr>
              <a:t>(si puede o no provocar una respuesta 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inmediata de la audiencia como en un acto público en directo). </a:t>
            </a:r>
          </a:p>
          <a:p>
            <a:pPr algn="just"/>
            <a:endParaRPr lang="es-ES" dirty="0">
              <a:solidFill>
                <a:srgbClr val="000000"/>
              </a:solidFill>
              <a:latin typeface="Arial (Cuerpo)"/>
            </a:endParaRP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6. La </a:t>
            </a:r>
            <a:r>
              <a:rPr lang="es-ES" b="1" dirty="0">
                <a:solidFill>
                  <a:srgbClr val="C00000"/>
                </a:solidFill>
                <a:latin typeface="Arial (Cuerpo)"/>
              </a:rPr>
              <a:t>naturaleza de la audiencia </a:t>
            </a:r>
            <a:r>
              <a:rPr lang="es-ES" dirty="0">
                <a:solidFill>
                  <a:srgbClr val="000000"/>
                </a:solidFill>
                <a:latin typeface="Arial (Cuerpo)"/>
              </a:rPr>
              <a:t>(si dispone o no de recursos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 o es propensa o susceptible de participar en actos de violencia, </a:t>
            </a:r>
          </a:p>
          <a:p>
            <a:pPr algn="just"/>
            <a:r>
              <a:rPr lang="es-ES" dirty="0">
                <a:solidFill>
                  <a:srgbClr val="000000"/>
                </a:solidFill>
                <a:latin typeface="Arial (Cuerpo)"/>
              </a:rPr>
              <a:t>intimidación, hostilidad o discriminación).</a:t>
            </a:r>
            <a:endParaRPr lang="en-US" dirty="0">
              <a:solidFill>
                <a:srgbClr val="000000"/>
              </a:solidFill>
              <a:latin typeface="Arial (Cuerpo)"/>
            </a:endParaRPr>
          </a:p>
          <a:p>
            <a:pPr algn="just"/>
            <a:endParaRPr lang="en-US" dirty="0">
              <a:latin typeface="Arial (Cuerpo)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83921" y="138738"/>
            <a:ext cx="7186584" cy="615553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400" b="1" dirty="0">
                <a:solidFill>
                  <a:schemeClr val="bg1"/>
                </a:solidFill>
              </a:rPr>
              <a:t>DISCURSO DE ODIO (Art. 510 CP)</a:t>
            </a:r>
          </a:p>
        </p:txBody>
      </p:sp>
      <p:pic>
        <p:nvPicPr>
          <p:cNvPr id="11" name="Picture 4" descr="Revisada la Recomendación sobre prevención y lucha contra el racismo y la  discriminación de las personas musulmanas de la ECRI - Observatorio  Islamofo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21" y="3969331"/>
            <a:ext cx="3703591" cy="25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DISCURSO DE ODIO</a:t>
            </a:r>
          </a:p>
        </p:txBody>
      </p:sp>
      <p:sp>
        <p:nvSpPr>
          <p:cNvPr id="4" name="CuadroTexto 1"/>
          <p:cNvSpPr txBox="1"/>
          <p:nvPr/>
        </p:nvSpPr>
        <p:spPr>
          <a:xfrm>
            <a:off x="247619" y="2725773"/>
            <a:ext cx="68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dirty="0"/>
          </a:p>
          <a:p>
            <a:pPr algn="ctr"/>
            <a:r>
              <a:rPr lang="es-ES" sz="3600" dirty="0"/>
              <a:t>Crear un sistema basado en </a:t>
            </a:r>
            <a:r>
              <a:rPr lang="es-ES" sz="3600" b="1" dirty="0"/>
              <a:t>inteligencia artificial</a:t>
            </a:r>
            <a:r>
              <a:rPr lang="es-ES" sz="3600" dirty="0"/>
              <a:t> que ayude a detectar discurso de odio</a:t>
            </a:r>
          </a:p>
        </p:txBody>
      </p:sp>
      <p:pic>
        <p:nvPicPr>
          <p:cNvPr id="7" name="Picture 2" descr="New AI System Can Predict Your Death: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74" y="3013372"/>
            <a:ext cx="4199890" cy="27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2276131" y="1229347"/>
            <a:ext cx="7239026" cy="90424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Inteligencia</a:t>
            </a:r>
            <a:r>
              <a:rPr kumimoji="0" lang="es-E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Artificial (IA)</a:t>
            </a:r>
          </a:p>
        </p:txBody>
      </p:sp>
    </p:spTree>
    <p:extLst>
      <p:ext uri="{BB962C8B-B14F-4D97-AF65-F5344CB8AC3E}">
        <p14:creationId xmlns:p14="http://schemas.microsoft.com/office/powerpoint/2010/main" val="17467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DC62F5-2DC2-A663-8F04-42EF82AAA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92" y="119791"/>
            <a:ext cx="5495008" cy="25277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C03E12-C265-CF69-36D5-D3CA4FEC4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06" y="3794838"/>
            <a:ext cx="5274939" cy="24188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917084" y="2476581"/>
            <a:ext cx="2111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“Discurso de odio, racismo y xenofobia: mecanismos de alerta y respuesta coordinada”</a:t>
            </a:r>
          </a:p>
          <a:p>
            <a:pPr algn="r"/>
            <a:r>
              <a:rPr lang="es-ES" sz="1200" dirty="0"/>
              <a:t>(2018-2021)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30700" y="3988622"/>
            <a:ext cx="2111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dirty="0"/>
              <a:t>“Discurso de odio, racismo y xenofobia: Mecanismos de Alerta y Respuesta, análisis del discurso </a:t>
            </a:r>
            <a:r>
              <a:rPr lang="es-ES" sz="1200" i="1" dirty="0"/>
              <a:t>Upstander</a:t>
            </a:r>
            <a:r>
              <a:rPr lang="es-ES" sz="1200" dirty="0"/>
              <a:t>” (2021-2023)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9A7DE5-AAC8-4409-14E0-8289EE9E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6" y="1637547"/>
            <a:ext cx="3768846" cy="354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163781" y="5380672"/>
            <a:ext cx="5123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sz="3000" dirty="0">
                <a:cs typeface="Arial" pitchFamily="34" charset="0"/>
              </a:rPr>
              <a:t>Algoritmos para la detección automática del discurso del odio en las redes sociales</a:t>
            </a:r>
            <a:endParaRPr lang="en-US" altLang="ko-KR" sz="3000" dirty="0">
              <a:cs typeface="Arial" pitchFamily="34" charset="0"/>
            </a:endParaRPr>
          </a:p>
        </p:txBody>
      </p:sp>
      <p:sp>
        <p:nvSpPr>
          <p:cNvPr id="16" name="TextBox 64">
            <a:extLst>
              <a:ext uri="{FF2B5EF4-FFF2-40B4-BE49-F238E27FC236}">
                <a16:creationId xmlns:a16="http://schemas.microsoft.com/office/drawing/2014/main" id="{8BD85B3C-BE56-E690-C1C9-D25E6E7B5274}"/>
              </a:ext>
            </a:extLst>
          </p:cNvPr>
          <p:cNvSpPr txBox="1"/>
          <p:nvPr/>
        </p:nvSpPr>
        <p:spPr>
          <a:xfrm>
            <a:off x="98325" y="-97529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altLang="ko-KR" sz="5400" b="1" dirty="0">
                <a:cs typeface="Arial" pitchFamily="34" charset="0"/>
              </a:rPr>
              <a:t>Proyectos</a:t>
            </a:r>
          </a:p>
          <a:p>
            <a:r>
              <a:rPr lang="es-ES" altLang="ko-KR" sz="5400" b="1" dirty="0">
                <a:cs typeface="Arial" pitchFamily="34" charset="0"/>
              </a:rPr>
              <a:t>Europeos</a:t>
            </a:r>
            <a:endParaRPr lang="ko-KR" altLang="en-US" sz="5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B0FA27D-DFF7-6B4D-84BF-1EDD43B3B4A7}"/>
              </a:ext>
            </a:extLst>
          </p:cNvPr>
          <p:cNvSpPr txBox="1">
            <a:spLocks/>
          </p:cNvSpPr>
          <p:nvPr/>
        </p:nvSpPr>
        <p:spPr>
          <a:xfrm>
            <a:off x="1001684" y="170412"/>
            <a:ext cx="10178934" cy="1328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endParaRPr lang="en-US" sz="1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11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OTROS ESTUDIOS INTERESANTES: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SERIES TEMPORALES</a:t>
            </a:r>
          </a:p>
          <a:p>
            <a:pPr>
              <a:spcAft>
                <a:spcPts val="600"/>
              </a:spcAft>
            </a:pPr>
            <a:endParaRPr lang="en-US" sz="11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Relación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discurso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odio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(virtual) y 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delitos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odio</a:t>
            </a:r>
            <a:r>
              <a:rPr lang="en-US" sz="1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11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denuncias</a:t>
            </a:r>
            <a:r>
              <a:rPr lang="en-US" sz="11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)” </a:t>
            </a:r>
            <a:endParaRPr lang="en-US" sz="11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 descr="Parte de una red con un fondo blanco">
            <a:extLst>
              <a:ext uri="{FF2B5EF4-FFF2-40B4-BE49-F238E27FC236}">
                <a16:creationId xmlns:a16="http://schemas.microsoft.com/office/drawing/2014/main" id="{AA8A1849-B219-7956-67AF-D0225C7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" b="3"/>
          <a:stretch/>
        </p:blipFill>
        <p:spPr>
          <a:xfrm>
            <a:off x="198742" y="2410448"/>
            <a:ext cx="5269730" cy="3890357"/>
          </a:xfrm>
          <a:prstGeom prst="rect">
            <a:avLst/>
          </a:prstGeom>
        </p:spPr>
      </p:pic>
      <p:pic>
        <p:nvPicPr>
          <p:cNvPr id="2" name="Imagen 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2EC6A05-8BCC-750A-B5B6-E5F39A41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580"/>
          <a:stretch/>
        </p:blipFill>
        <p:spPr>
          <a:xfrm>
            <a:off x="5468472" y="2410448"/>
            <a:ext cx="6524785" cy="38903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E5A1AE-88C6-8CAF-0F88-9344396CF249}"/>
              </a:ext>
            </a:extLst>
          </p:cNvPr>
          <p:cNvSpPr txBox="1"/>
          <p:nvPr/>
        </p:nvSpPr>
        <p:spPr>
          <a:xfrm>
            <a:off x="3764280" y="17701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https://www.nature.com/articles/s41599-024-03899-1</a:t>
            </a:r>
          </a:p>
        </p:txBody>
      </p:sp>
    </p:spTree>
    <p:extLst>
      <p:ext uri="{BB962C8B-B14F-4D97-AF65-F5344CB8AC3E}">
        <p14:creationId xmlns:p14="http://schemas.microsoft.com/office/powerpoint/2010/main" val="1935754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B5ECB-D232-364B-FEE7-CD893B40F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>
            <a:extLst>
              <a:ext uri="{FF2B5EF4-FFF2-40B4-BE49-F238E27FC236}">
                <a16:creationId xmlns:a16="http://schemas.microsoft.com/office/drawing/2014/main" id="{D3B0BE59-AC6D-0F17-8552-C5FBC1963365}"/>
              </a:ext>
            </a:extLst>
          </p:cNvPr>
          <p:cNvGrpSpPr/>
          <p:nvPr/>
        </p:nvGrpSpPr>
        <p:grpSpPr>
          <a:xfrm>
            <a:off x="6096000" y="5381308"/>
            <a:ext cx="5363972" cy="806674"/>
            <a:chOff x="5888286" y="872788"/>
            <a:chExt cx="5363972" cy="806674"/>
          </a:xfrm>
        </p:grpSpPr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1C9D6192-E29E-4137-644A-E26A8C9C1CBB}"/>
                </a:ext>
              </a:extLst>
            </p:cNvPr>
            <p:cNvSpPr txBox="1"/>
            <p:nvPr/>
          </p:nvSpPr>
          <p:spPr>
            <a:xfrm>
              <a:off x="7203583" y="1214570"/>
              <a:ext cx="4048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9E5C6ABF-8984-AD8B-B1FA-A07163CA13E6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1" name="Rectangle: Rounded Corners 27">
                <a:extLst>
                  <a:ext uri="{FF2B5EF4-FFF2-40B4-BE49-F238E27FC236}">
                    <a16:creationId xmlns:a16="http://schemas.microsoft.com/office/drawing/2014/main" id="{83082040-B599-50A9-8C32-EBBFC658E5B9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25">
                <a:extLst>
                  <a:ext uri="{FF2B5EF4-FFF2-40B4-BE49-F238E27FC236}">
                    <a16:creationId xmlns:a16="http://schemas.microsoft.com/office/drawing/2014/main" id="{73C1964D-409A-A38D-6BAA-D1B40D2665D4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extBox 38">
            <a:extLst>
              <a:ext uri="{FF2B5EF4-FFF2-40B4-BE49-F238E27FC236}">
                <a16:creationId xmlns:a16="http://schemas.microsoft.com/office/drawing/2014/main" id="{EF9D2974-AF81-69A3-55FD-D787CB9DBC5E}"/>
              </a:ext>
            </a:extLst>
          </p:cNvPr>
          <p:cNvSpPr txBox="1"/>
          <p:nvPr/>
        </p:nvSpPr>
        <p:spPr>
          <a:xfrm>
            <a:off x="7145454" y="5561506"/>
            <a:ext cx="485116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OBSERVATORIO ESPAÑOL DEL RACISMO Y LA XENOFOBIA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0722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40A2B-BD4B-671C-8027-82973B7F8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>
            <a:extLst>
              <a:ext uri="{FF2B5EF4-FFF2-40B4-BE49-F238E27FC236}">
                <a16:creationId xmlns:a16="http://schemas.microsoft.com/office/drawing/2014/main" id="{F8DECC5A-3D5D-BF79-3C38-A2482E1ADD01}"/>
              </a:ext>
            </a:extLst>
          </p:cNvPr>
          <p:cNvGrpSpPr/>
          <p:nvPr/>
        </p:nvGrpSpPr>
        <p:grpSpPr>
          <a:xfrm>
            <a:off x="6096000" y="5381308"/>
            <a:ext cx="5363972" cy="806674"/>
            <a:chOff x="5888286" y="872788"/>
            <a:chExt cx="5363972" cy="806674"/>
          </a:xfrm>
        </p:grpSpPr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D37680F0-052B-83D1-E279-889633F8AA00}"/>
                </a:ext>
              </a:extLst>
            </p:cNvPr>
            <p:cNvSpPr txBox="1"/>
            <p:nvPr/>
          </p:nvSpPr>
          <p:spPr>
            <a:xfrm>
              <a:off x="7203583" y="1214570"/>
              <a:ext cx="4048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198B2995-B25A-5FEC-F3C3-8E2294BEB267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1" name="Rectangle: Rounded Corners 27">
                <a:extLst>
                  <a:ext uri="{FF2B5EF4-FFF2-40B4-BE49-F238E27FC236}">
                    <a16:creationId xmlns:a16="http://schemas.microsoft.com/office/drawing/2014/main" id="{F190132E-C330-BF1D-E149-1B5F935C7AE7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25">
                <a:extLst>
                  <a:ext uri="{FF2B5EF4-FFF2-40B4-BE49-F238E27FC236}">
                    <a16:creationId xmlns:a16="http://schemas.microsoft.com/office/drawing/2014/main" id="{7B252021-E567-CBF5-5553-7F5CE0505ECE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extBox 38">
            <a:extLst>
              <a:ext uri="{FF2B5EF4-FFF2-40B4-BE49-F238E27FC236}">
                <a16:creationId xmlns:a16="http://schemas.microsoft.com/office/drawing/2014/main" id="{BA939667-2138-3988-2760-EF2194023849}"/>
              </a:ext>
            </a:extLst>
          </p:cNvPr>
          <p:cNvSpPr txBox="1"/>
          <p:nvPr/>
        </p:nvSpPr>
        <p:spPr>
          <a:xfrm>
            <a:off x="7145454" y="5561506"/>
            <a:ext cx="4851162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MONITORIZACIÓN DEL DISCURSO DE ODIO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4249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>
            <a:extLst>
              <a:ext uri="{FF2B5EF4-FFF2-40B4-BE49-F238E27FC236}">
                <a16:creationId xmlns:a16="http://schemas.microsoft.com/office/drawing/2014/main" id="{B94C804F-CB6C-46C8-AD2D-ABC7C342F359}"/>
              </a:ext>
            </a:extLst>
          </p:cNvPr>
          <p:cNvSpPr txBox="1">
            <a:spLocks/>
          </p:cNvSpPr>
          <p:nvPr/>
        </p:nvSpPr>
        <p:spPr>
          <a:xfrm>
            <a:off x="1325920" y="1351195"/>
            <a:ext cx="9242440" cy="1500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>
                <a:solidFill>
                  <a:schemeClr val="accent1">
                    <a:lumMod val="50000"/>
                  </a:schemeClr>
                </a:solidFill>
              </a:rPr>
              <a:t>Monitorización</a:t>
            </a:r>
          </a:p>
          <a:p>
            <a:pPr algn="ctr"/>
            <a:r>
              <a:rPr lang="es-ES" sz="2000" b="1">
                <a:solidFill>
                  <a:schemeClr val="accent1">
                    <a:lumMod val="50000"/>
                  </a:schemeClr>
                </a:solidFill>
              </a:rPr>
              <a:t>La discriminación en la comunicación</a:t>
            </a:r>
          </a:p>
          <a:p>
            <a:pPr lvl="0">
              <a:defRPr/>
            </a:pPr>
            <a:endParaRPr lang="es-ES" sz="2000" b="1">
              <a:solidFill>
                <a:srgbClr val="4472C4">
                  <a:lumMod val="75000"/>
                </a:srgbClr>
              </a:solidFill>
            </a:endParaRPr>
          </a:p>
          <a:p>
            <a:pPr lvl="0">
              <a:defRPr/>
            </a:pPr>
            <a:endParaRPr lang="es-ES" sz="2000" b="1">
              <a:solidFill>
                <a:srgbClr val="4472C4">
                  <a:lumMod val="75000"/>
                </a:srgbClr>
              </a:solidFill>
            </a:endParaRPr>
          </a:p>
          <a:p>
            <a:pPr lvl="0">
              <a:defRPr/>
            </a:pPr>
            <a:endParaRPr lang="es-ES" sz="2000" b="1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576C5F-E92A-41D8-8273-34899D9FE44A}"/>
              </a:ext>
            </a:extLst>
          </p:cNvPr>
          <p:cNvSpPr txBox="1"/>
          <p:nvPr/>
        </p:nvSpPr>
        <p:spPr>
          <a:xfrm>
            <a:off x="8309112" y="5089058"/>
            <a:ext cx="341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>
                <a:solidFill>
                  <a:srgbClr val="4472C4">
                    <a:lumMod val="75000"/>
                  </a:srgbClr>
                </a:solidFill>
              </a:rPr>
              <a:t>19</a:t>
            </a:r>
            <a:r>
              <a:rPr lang="es-ES" sz="2000" b="1" kern="0">
                <a:solidFill>
                  <a:srgbClr val="4472C4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2000" b="1">
                <a:solidFill>
                  <a:srgbClr val="4472C4">
                    <a:lumMod val="75000"/>
                  </a:srgbClr>
                </a:solidFill>
              </a:rPr>
              <a:t>June 2024</a:t>
            </a:r>
          </a:p>
        </p:txBody>
      </p:sp>
      <p:sp>
        <p:nvSpPr>
          <p:cNvPr id="9" name="Triángulo isósceles 6">
            <a:extLst>
              <a:ext uri="{FF2B5EF4-FFF2-40B4-BE49-F238E27FC236}">
                <a16:creationId xmlns:a16="http://schemas.microsoft.com/office/drawing/2014/main" id="{44C9C136-09D2-2642-893F-790F36E11690}"/>
              </a:ext>
            </a:extLst>
          </p:cNvPr>
          <p:cNvSpPr/>
          <p:nvPr/>
        </p:nvSpPr>
        <p:spPr>
          <a:xfrm rot="2700000">
            <a:off x="10355229" y="-234832"/>
            <a:ext cx="2731342" cy="13832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7" name="Imagen 6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2763BB6E-D9E0-48F2-F70E-61F37515E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236304" y="5602491"/>
            <a:ext cx="7214857" cy="956838"/>
          </a:xfrm>
          <a:prstGeom prst="rect">
            <a:avLst/>
          </a:prstGeom>
        </p:spPr>
      </p:pic>
      <p:pic>
        <p:nvPicPr>
          <p:cNvPr id="3" name="Imagen 2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A5D6F94-FC04-74D9-8C0A-8990A30E4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11" y="2291558"/>
            <a:ext cx="9997178" cy="32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074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0559-6D6C-69D8-28AD-37D8B5B0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>
            <a:extLst>
              <a:ext uri="{FF2B5EF4-FFF2-40B4-BE49-F238E27FC236}">
                <a16:creationId xmlns:a16="http://schemas.microsoft.com/office/drawing/2014/main" id="{5A79A5D8-93E1-2D4B-F3B2-AE52B59F2F82}"/>
              </a:ext>
            </a:extLst>
          </p:cNvPr>
          <p:cNvSpPr/>
          <p:nvPr/>
        </p:nvSpPr>
        <p:spPr>
          <a:xfrm>
            <a:off x="7756" y="7561"/>
            <a:ext cx="12176488" cy="879567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0A456-0D2D-CBD4-4A8F-13C7C17A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3D9A-4E77-4C00-853C-E8C964B7521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iángulo isósceles 6">
            <a:extLst>
              <a:ext uri="{FF2B5EF4-FFF2-40B4-BE49-F238E27FC236}">
                <a16:creationId xmlns:a16="http://schemas.microsoft.com/office/drawing/2014/main" id="{0D5D62F5-F022-5D25-83B1-CF432B0CCDFA}"/>
              </a:ext>
            </a:extLst>
          </p:cNvPr>
          <p:cNvSpPr/>
          <p:nvPr/>
        </p:nvSpPr>
        <p:spPr>
          <a:xfrm rot="2700000">
            <a:off x="10355229" y="-218790"/>
            <a:ext cx="2731342" cy="13832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C470A72-2013-B4BF-7635-6E9A98FC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299"/>
            <a:ext cx="10098871" cy="118624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ALERTODIO Y EL SISTEMA FARO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E100586-3E41-163D-48E8-306940D8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894689"/>
            <a:ext cx="6598567" cy="59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32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D83E-5CD1-EDC5-0CE6-382DAD0F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>
            <a:extLst>
              <a:ext uri="{FF2B5EF4-FFF2-40B4-BE49-F238E27FC236}">
                <a16:creationId xmlns:a16="http://schemas.microsoft.com/office/drawing/2014/main" id="{47F150D6-63D4-6E54-F1F5-4F815A5CCCE6}"/>
              </a:ext>
            </a:extLst>
          </p:cNvPr>
          <p:cNvSpPr/>
          <p:nvPr/>
        </p:nvSpPr>
        <p:spPr>
          <a:xfrm>
            <a:off x="7756" y="7561"/>
            <a:ext cx="12176488" cy="879567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DF0549-7146-96D6-3049-06310F53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257" y="63608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3D9A-4E77-4C00-853C-E8C964B7521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iángulo isósceles 6">
            <a:extLst>
              <a:ext uri="{FF2B5EF4-FFF2-40B4-BE49-F238E27FC236}">
                <a16:creationId xmlns:a16="http://schemas.microsoft.com/office/drawing/2014/main" id="{6C26710B-0A4B-BFD0-92F6-F16E78EFFBB3}"/>
              </a:ext>
            </a:extLst>
          </p:cNvPr>
          <p:cNvSpPr/>
          <p:nvPr/>
        </p:nvSpPr>
        <p:spPr>
          <a:xfrm rot="2700000">
            <a:off x="10355229" y="-218790"/>
            <a:ext cx="2731342" cy="13832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FBAF29-CCEC-C79C-A3A9-AE4FF1D43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20" y="5695483"/>
            <a:ext cx="7051815" cy="9241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723172-D8F1-753C-4F0A-56BD21C9EC34}"/>
              </a:ext>
            </a:extLst>
          </p:cNvPr>
          <p:cNvSpPr txBox="1"/>
          <p:nvPr/>
        </p:nvSpPr>
        <p:spPr>
          <a:xfrm>
            <a:off x="413440" y="1157676"/>
            <a:ext cx="10839805" cy="4870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El sistema FARO detectó 331.817 contenidos de odio reportable, y las plataformas retiraron el 45% de los contenidos reportados. 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En comparación con el trimestre anterior (1 de abril a 30 de junio), durante el cual se registraron 184.096 contenidos, el volumen del tercer trimestre casi se duplicó, claramente influenciado por el suceso de esta localidad de </a:t>
            </a:r>
            <a:r>
              <a:rPr lang="es-ES" sz="2000" b="1" u="sng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Torrepacheco</a:t>
            </a:r>
            <a:r>
              <a:rPr lang="es-ES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(julio) en este último trimestre.</a:t>
            </a:r>
            <a:endParaRPr lang="es-E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Los </a:t>
            </a: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contenidos de odio se dirigieron principalmente a: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Personas del norte de África, cuya proporción pasó del 73% al 79%, seis puntos porcentuales más que en el trimestre anterior.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Le siguen las personas musulmanas (16%)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y las personas africanas y afrodescendientes (8%)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es-E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183C10-147E-9A93-2727-53771662876D}"/>
              </a:ext>
            </a:extLst>
          </p:cNvPr>
          <p:cNvSpPr txBox="1"/>
          <p:nvPr/>
        </p:nvSpPr>
        <p:spPr>
          <a:xfrm>
            <a:off x="353528" y="288170"/>
            <a:ext cx="109596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ES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nforme trimestral  </a:t>
            </a:r>
            <a:r>
              <a:rPr lang="es-ES" sz="3200" b="1" u="sng" kern="100" dirty="0">
                <a:solidFill>
                  <a:schemeClr val="accent3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de julio y el 30 de septiembre de 2025</a:t>
            </a:r>
            <a:endParaRPr lang="es-E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1680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EB855-777A-D962-671F-C728D2169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0 Rectángulo">
            <a:extLst>
              <a:ext uri="{FF2B5EF4-FFF2-40B4-BE49-F238E27FC236}">
                <a16:creationId xmlns:a16="http://schemas.microsoft.com/office/drawing/2014/main" id="{C314240D-642C-5F5C-B793-75A48F416536}"/>
              </a:ext>
            </a:extLst>
          </p:cNvPr>
          <p:cNvSpPr/>
          <p:nvPr/>
        </p:nvSpPr>
        <p:spPr>
          <a:xfrm>
            <a:off x="7756" y="7561"/>
            <a:ext cx="12176488" cy="879567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97DF3E-F816-A0E9-D677-780F34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13D9A-4E77-4C00-853C-E8C964B7521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riángulo isósceles 6">
            <a:extLst>
              <a:ext uri="{FF2B5EF4-FFF2-40B4-BE49-F238E27FC236}">
                <a16:creationId xmlns:a16="http://schemas.microsoft.com/office/drawing/2014/main" id="{1A91B0BE-C6A0-118B-0448-72FC7C8A9D41}"/>
              </a:ext>
            </a:extLst>
          </p:cNvPr>
          <p:cNvSpPr/>
          <p:nvPr/>
        </p:nvSpPr>
        <p:spPr>
          <a:xfrm rot="2700000">
            <a:off x="10355229" y="-218790"/>
            <a:ext cx="2731342" cy="13832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56F79269-81B6-CE94-A1BF-A6787B5B1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0" y="6249724"/>
            <a:ext cx="4429305" cy="587417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D3237207-0D0F-0555-E469-4AC831C4761A}"/>
              </a:ext>
            </a:extLst>
          </p:cNvPr>
          <p:cNvGraphicFramePr/>
          <p:nvPr/>
        </p:nvGraphicFramePr>
        <p:xfrm>
          <a:off x="6068391" y="1646292"/>
          <a:ext cx="5084418" cy="371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Imagen 16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7D5458F9-17FC-558F-B8F6-72496AD0C4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0" y="2004812"/>
            <a:ext cx="5003563" cy="31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444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14997-AD86-AD1E-CE68-61F15C55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:a16="http://schemas.microsoft.com/office/drawing/2014/main" id="{FD7BE5CB-4C20-1387-8451-B19E975FED42}"/>
              </a:ext>
            </a:extLst>
          </p:cNvPr>
          <p:cNvSpPr/>
          <p:nvPr/>
        </p:nvSpPr>
        <p:spPr>
          <a:xfrm>
            <a:off x="0" y="0"/>
            <a:ext cx="12192000" cy="77782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lang="es-ES" sz="2800" noProof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6D0270-C55B-314E-1D03-19DEBB42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299"/>
            <a:ext cx="10098871" cy="118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 noProof="0" dirty="0">
                <a:solidFill>
                  <a:prstClr val="white"/>
                </a:solidFill>
                <a:latin typeface="Arial"/>
                <a:cs typeface="Arial"/>
              </a:rPr>
              <a:t>    EJEMPLOS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A539F7-B8AA-3D03-411B-DE1522F2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noProof="0" smtClean="0"/>
              <a:t>35</a:t>
            </a:fld>
            <a:endParaRPr lang="es-ES" noProof="0" dirty="0"/>
          </a:p>
        </p:txBody>
      </p:sp>
      <p:pic>
        <p:nvPicPr>
          <p:cNvPr id="3" name="Imagen 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E6C9C7E1-F140-A50A-293D-114B10492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15244" y="6134058"/>
            <a:ext cx="4429305" cy="58741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1453DE3-4D06-B3BB-BE80-83176B976DF2}"/>
              </a:ext>
            </a:extLst>
          </p:cNvPr>
          <p:cNvSpPr/>
          <p:nvPr/>
        </p:nvSpPr>
        <p:spPr>
          <a:xfrm>
            <a:off x="587416" y="1056051"/>
            <a:ext cx="6553109" cy="1529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C150520-64F1-6181-127A-5A69894389F6}"/>
              </a:ext>
            </a:extLst>
          </p:cNvPr>
          <p:cNvSpPr/>
          <p:nvPr/>
        </p:nvSpPr>
        <p:spPr>
          <a:xfrm>
            <a:off x="576043" y="2801995"/>
            <a:ext cx="6563760" cy="13933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CBDCAC-5C5F-375C-D710-A2B3BAB870A5}"/>
              </a:ext>
            </a:extLst>
          </p:cNvPr>
          <p:cNvSpPr/>
          <p:nvPr/>
        </p:nvSpPr>
        <p:spPr>
          <a:xfrm>
            <a:off x="588138" y="4562389"/>
            <a:ext cx="6563761" cy="1409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9E76A0D-8839-1F92-8C00-C5165AA96854}"/>
              </a:ext>
            </a:extLst>
          </p:cNvPr>
          <p:cNvSpPr/>
          <p:nvPr/>
        </p:nvSpPr>
        <p:spPr>
          <a:xfrm>
            <a:off x="215260" y="910968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noProof="0" dirty="0">
                <a:ea typeface="Calibri"/>
                <a:cs typeface="Calibri"/>
              </a:rPr>
              <a:t>4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EA06B8A-F502-ED8E-732E-33797EC85827}"/>
              </a:ext>
            </a:extLst>
          </p:cNvPr>
          <p:cNvSpPr/>
          <p:nvPr/>
        </p:nvSpPr>
        <p:spPr>
          <a:xfrm>
            <a:off x="215260" y="2591932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5</a:t>
            </a:r>
            <a:endParaRPr lang="es-ES" sz="2000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7768FB7-765F-BD63-9C87-39738BE41C39}"/>
              </a:ext>
            </a:extLst>
          </p:cNvPr>
          <p:cNvSpPr/>
          <p:nvPr/>
        </p:nvSpPr>
        <p:spPr>
          <a:xfrm>
            <a:off x="218137" y="4397230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6</a:t>
            </a:r>
            <a:endParaRPr lang="es-ES" sz="2000" noProof="0" dirty="0"/>
          </a:p>
        </p:txBody>
      </p:sp>
      <p:pic>
        <p:nvPicPr>
          <p:cNvPr id="19" name="Imagen 18" descr="Texto&#10;&#10;El contenido generado por IA puede ser incorrecto.">
            <a:extLst>
              <a:ext uri="{FF2B5EF4-FFF2-40B4-BE49-F238E27FC236}">
                <a16:creationId xmlns:a16="http://schemas.microsoft.com/office/drawing/2014/main" id="{72227132-8FAD-E087-FBCE-80AA052AF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63" y="1270185"/>
            <a:ext cx="4563112" cy="1105054"/>
          </a:xfrm>
          <a:prstGeom prst="rect">
            <a:avLst/>
          </a:prstGeom>
        </p:spPr>
      </p:pic>
      <p:pic>
        <p:nvPicPr>
          <p:cNvPr id="22" name="Imagen 21" descr="Texto&#10;&#10;El contenido generado por IA puede ser incorrecto.">
            <a:extLst>
              <a:ext uri="{FF2B5EF4-FFF2-40B4-BE49-F238E27FC236}">
                <a16:creationId xmlns:a16="http://schemas.microsoft.com/office/drawing/2014/main" id="{4CB82888-4A72-E62B-0DC1-D565F7039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5" y="3069993"/>
            <a:ext cx="4734586" cy="83831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7FAE63-6952-DD59-65CF-B73B9CC1ED6D}"/>
              </a:ext>
            </a:extLst>
          </p:cNvPr>
          <p:cNvSpPr txBox="1"/>
          <p:nvPr/>
        </p:nvSpPr>
        <p:spPr>
          <a:xfrm>
            <a:off x="7281006" y="1186240"/>
            <a:ext cx="49109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Esta frase constituye un delito de odio porque ataca a una persona por su raza y origen, promoviendo el rechazo, la discriminación y la hostilidad, lo cual está penado por el artículo 510 del Código Penal español.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7EE5DF-6AE3-B92C-C514-31504B1DC09A}"/>
              </a:ext>
            </a:extLst>
          </p:cNvPr>
          <p:cNvSpPr txBox="1"/>
          <p:nvPr/>
        </p:nvSpPr>
        <p:spPr>
          <a:xfrm>
            <a:off x="6237311" y="933730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PODRÍA SER DISCURSO DE ODIO</a:t>
            </a:r>
            <a:endParaRPr lang="es-E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674CA0-C179-B357-125F-8049B160C12C}"/>
              </a:ext>
            </a:extLst>
          </p:cNvPr>
          <p:cNvSpPr txBox="1"/>
          <p:nvPr/>
        </p:nvSpPr>
        <p:spPr>
          <a:xfrm>
            <a:off x="6413289" y="2750458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PODRÍA SER DISCURSO DE ODIO</a:t>
            </a:r>
            <a:endParaRPr lang="es-E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8254894-1998-6704-FC36-94D83F4DD6D1}"/>
              </a:ext>
            </a:extLst>
          </p:cNvPr>
          <p:cNvSpPr txBox="1"/>
          <p:nvPr/>
        </p:nvSpPr>
        <p:spPr>
          <a:xfrm>
            <a:off x="7281006" y="2995048"/>
            <a:ext cx="4734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Incita a la violencia extrema contra una persona por su condición de inmigrante, promoviendo el odio y la hostilidad, lo cual está penado por el artículo 510 del Código Penal español.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C0F90DE-8B66-4E05-C716-71A7B2FA7D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463" y="4651250"/>
            <a:ext cx="5267401" cy="1091279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041F49F-51AC-09A9-BA5A-5B1BD0760855}"/>
              </a:ext>
            </a:extLst>
          </p:cNvPr>
          <p:cNvSpPr txBox="1"/>
          <p:nvPr/>
        </p:nvSpPr>
        <p:spPr>
          <a:xfrm>
            <a:off x="7281006" y="4666803"/>
            <a:ext cx="4887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Podría considerarse libertad de expresión si no hay intención de incitar al odio o violencia, y si se enmarca en un contexto de opinión personal sin ánimo de ofender o discriminar. Pero el límite legal está en la dignidad de las personas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691B272-1ABB-4911-FCC9-C90D5E535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239" y="4293396"/>
            <a:ext cx="293852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6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A44DC-177F-3078-B29F-29871109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:a16="http://schemas.microsoft.com/office/drawing/2014/main" id="{88FB5EAD-A49A-3ABC-851B-D375BEE23292}"/>
              </a:ext>
            </a:extLst>
          </p:cNvPr>
          <p:cNvSpPr/>
          <p:nvPr/>
        </p:nvSpPr>
        <p:spPr>
          <a:xfrm>
            <a:off x="0" y="0"/>
            <a:ext cx="12192000" cy="77782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lang="es-ES" sz="2800" noProof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F8514F-DC2E-ED7D-518F-EB2EF777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299"/>
            <a:ext cx="10098871" cy="1186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kumimoji="0" lang="es-ES" sz="24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EJEMPLOS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7BD4B8-A87A-3FA3-F653-94032E1B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noProof="0" smtClean="0"/>
              <a:t>36</a:t>
            </a:fld>
            <a:endParaRPr lang="es-ES" noProof="0"/>
          </a:p>
        </p:txBody>
      </p:sp>
      <p:pic>
        <p:nvPicPr>
          <p:cNvPr id="3" name="Imagen 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6C01793B-7E12-22EA-C9BA-B47D68CF9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15244" y="6134058"/>
            <a:ext cx="4429305" cy="58741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A6424F0-19E5-F865-7572-B147C930F15A}"/>
              </a:ext>
            </a:extLst>
          </p:cNvPr>
          <p:cNvSpPr/>
          <p:nvPr/>
        </p:nvSpPr>
        <p:spPr>
          <a:xfrm>
            <a:off x="587416" y="1056051"/>
            <a:ext cx="6553109" cy="1529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765E057-2CB6-1924-46F4-83DD77C58E41}"/>
              </a:ext>
            </a:extLst>
          </p:cNvPr>
          <p:cNvSpPr/>
          <p:nvPr/>
        </p:nvSpPr>
        <p:spPr>
          <a:xfrm>
            <a:off x="576043" y="2801995"/>
            <a:ext cx="6563760" cy="13933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D5B197-221C-2502-079E-2B48ED76F527}"/>
              </a:ext>
            </a:extLst>
          </p:cNvPr>
          <p:cNvSpPr/>
          <p:nvPr/>
        </p:nvSpPr>
        <p:spPr>
          <a:xfrm>
            <a:off x="588138" y="4562389"/>
            <a:ext cx="6563761" cy="1409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685783">
              <a:spcBef>
                <a:spcPct val="20000"/>
              </a:spcBef>
              <a:defRPr/>
            </a:pPr>
            <a:endParaRPr lang="es-ES" sz="2000" b="1" noProof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167AD76-8338-4F15-7DE8-1995BE26E1E8}"/>
              </a:ext>
            </a:extLst>
          </p:cNvPr>
          <p:cNvSpPr/>
          <p:nvPr/>
        </p:nvSpPr>
        <p:spPr>
          <a:xfrm>
            <a:off x="215260" y="910968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7</a:t>
            </a:r>
            <a:endParaRPr lang="es-ES" sz="2000" noProof="0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E22B651-AF72-83CA-D99B-0EFCBA7B3B47}"/>
              </a:ext>
            </a:extLst>
          </p:cNvPr>
          <p:cNvSpPr/>
          <p:nvPr/>
        </p:nvSpPr>
        <p:spPr>
          <a:xfrm>
            <a:off x="215260" y="2591932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8</a:t>
            </a:r>
            <a:endParaRPr lang="es-ES" sz="2000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C1CBBDA-2267-CABD-8E2D-338321F52892}"/>
              </a:ext>
            </a:extLst>
          </p:cNvPr>
          <p:cNvSpPr/>
          <p:nvPr/>
        </p:nvSpPr>
        <p:spPr>
          <a:xfrm>
            <a:off x="218137" y="4397230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9</a:t>
            </a:r>
            <a:endParaRPr lang="es-ES" sz="2000" noProof="0" dirty="0"/>
          </a:p>
        </p:txBody>
      </p:sp>
      <p:pic>
        <p:nvPicPr>
          <p:cNvPr id="10" name="Imagen 9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0834826B-FAA0-6DF1-93EE-1139206AA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22" y="4738841"/>
            <a:ext cx="5359203" cy="1090495"/>
          </a:xfrm>
          <a:prstGeom prst="rect">
            <a:avLst/>
          </a:prstGeom>
        </p:spPr>
      </p:pic>
      <p:pic>
        <p:nvPicPr>
          <p:cNvPr id="7" name="Imagen 6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83867698-5360-21DE-0199-0EFF816BF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29" t="78615" r="20529" b="-1582"/>
          <a:stretch>
            <a:fillRect/>
          </a:stretch>
        </p:blipFill>
        <p:spPr>
          <a:xfrm>
            <a:off x="-684788" y="1630452"/>
            <a:ext cx="7475881" cy="84355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6305FE2-EF7D-5203-5D91-3434997D0387}"/>
              </a:ext>
            </a:extLst>
          </p:cNvPr>
          <p:cNvSpPr txBox="1"/>
          <p:nvPr/>
        </p:nvSpPr>
        <p:spPr>
          <a:xfrm>
            <a:off x="6096000" y="4594347"/>
            <a:ext cx="6662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LIBERTAD DE EXPRESIÓN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EA808CC-6F62-D669-A437-8FD6A25AE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6329" y="2874478"/>
            <a:ext cx="3304318" cy="12863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5DEBD7B-92D5-9335-A343-CEF77DED9F21}"/>
              </a:ext>
            </a:extLst>
          </p:cNvPr>
          <p:cNvSpPr txBox="1"/>
          <p:nvPr/>
        </p:nvSpPr>
        <p:spPr>
          <a:xfrm>
            <a:off x="7245703" y="2874478"/>
            <a:ext cx="49644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Deshumaniza a una persona por su raza y origen, incita al rechazo y la exclusión social, y promueve la hostilidad, lo cual está penado por el artículo 510 del Código Penal español.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D689FB-53D6-D6FE-0785-F5C5B0219686}"/>
              </a:ext>
            </a:extLst>
          </p:cNvPr>
          <p:cNvSpPr txBox="1"/>
          <p:nvPr/>
        </p:nvSpPr>
        <p:spPr>
          <a:xfrm>
            <a:off x="7351442" y="1404945"/>
            <a:ext cx="44607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Constituye discurso de odio porque ataca a un grupo de personas por su origen nacional, promoviendo su exclusión y rechazo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C7A9F99-6C13-23F0-2DA9-B125AB92D85D}"/>
              </a:ext>
            </a:extLst>
          </p:cNvPr>
          <p:cNvSpPr txBox="1"/>
          <p:nvPr/>
        </p:nvSpPr>
        <p:spPr>
          <a:xfrm>
            <a:off x="7227534" y="4997015"/>
            <a:ext cx="4964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Representa una opinión política crítica hacia una corriente ideológica o gestión gubernamental, sin incitar  a la violencia.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29A8B7-D06B-9616-A6F5-63B9057DC5DB}"/>
              </a:ext>
            </a:extLst>
          </p:cNvPr>
          <p:cNvSpPr txBox="1"/>
          <p:nvPr/>
        </p:nvSpPr>
        <p:spPr>
          <a:xfrm>
            <a:off x="6237311" y="933730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PODRÍA SER DISCURSO DE ODIO</a:t>
            </a:r>
            <a:endParaRPr lang="es-E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6D22A8-F2AB-990E-9B6A-5478763AD3EA}"/>
              </a:ext>
            </a:extLst>
          </p:cNvPr>
          <p:cNvSpPr txBox="1"/>
          <p:nvPr/>
        </p:nvSpPr>
        <p:spPr>
          <a:xfrm>
            <a:off x="6237311" y="2415476"/>
            <a:ext cx="6150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PODRÍA SER DISCURSO DE ODIO</a:t>
            </a:r>
            <a:endParaRPr lang="es-E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861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5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653084" y="5562016"/>
            <a:ext cx="3471747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300" b="1" dirty="0"/>
              <a:t>REFLEXIONES FINALES</a:t>
            </a: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E7860E98-3902-884E-5D4D-45DC2D82C3A3}"/>
              </a:ext>
            </a:extLst>
          </p:cNvPr>
          <p:cNvGrpSpPr/>
          <p:nvPr/>
        </p:nvGrpSpPr>
        <p:grpSpPr>
          <a:xfrm>
            <a:off x="5501640" y="5381817"/>
            <a:ext cx="958096" cy="806674"/>
            <a:chOff x="10821233" y="4691001"/>
            <a:chExt cx="958096" cy="806674"/>
          </a:xfrm>
        </p:grpSpPr>
        <p:sp>
          <p:nvSpPr>
            <p:cNvPr id="11" name="Rectangle: Rounded Corners 27">
              <a:extLst>
                <a:ext uri="{FF2B5EF4-FFF2-40B4-BE49-F238E27FC236}">
                  <a16:creationId xmlns:a16="http://schemas.microsoft.com/office/drawing/2014/main" id="{35A0DCFD-AFAC-53A7-8E80-B4148505D380}"/>
                </a:ext>
              </a:extLst>
            </p:cNvPr>
            <p:cNvSpPr/>
            <p:nvPr/>
          </p:nvSpPr>
          <p:spPr>
            <a:xfrm rot="18900000">
              <a:off x="10896944" y="4691001"/>
              <a:ext cx="806674" cy="8066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4CE966F6-BDCF-F61F-5F12-186D1D2F7530}"/>
                </a:ext>
              </a:extLst>
            </p:cNvPr>
            <p:cNvSpPr txBox="1"/>
            <p:nvPr/>
          </p:nvSpPr>
          <p:spPr>
            <a:xfrm>
              <a:off x="10821233" y="477117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23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7531606" y="2425845"/>
            <a:ext cx="3004398" cy="1488632"/>
            <a:chOff x="7488063" y="2140773"/>
            <a:chExt cx="3004398" cy="148863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E0152A-3F78-4B0E-BA06-FAB9E2CFA9BE}"/>
                </a:ext>
              </a:extLst>
            </p:cNvPr>
            <p:cNvSpPr/>
            <p:nvPr/>
          </p:nvSpPr>
          <p:spPr>
            <a:xfrm>
              <a:off x="7618692" y="2140773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6B72EA-4F17-44EC-8B58-6E2A0CCEF88B}"/>
                </a:ext>
              </a:extLst>
            </p:cNvPr>
            <p:cNvSpPr txBox="1"/>
            <p:nvPr/>
          </p:nvSpPr>
          <p:spPr>
            <a:xfrm>
              <a:off x="7488063" y="2454202"/>
              <a:ext cx="2927477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Formación y sensibilización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E5DD32A-C00E-4CC1-BD7F-D9B017DE098F}"/>
                </a:ext>
              </a:extLst>
            </p:cNvPr>
            <p:cNvSpPr/>
            <p:nvPr/>
          </p:nvSpPr>
          <p:spPr>
            <a:xfrm rot="10800000">
              <a:off x="10066735" y="3235672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531606" y="4366767"/>
            <a:ext cx="3004398" cy="1488632"/>
            <a:chOff x="7488063" y="2140773"/>
            <a:chExt cx="3004398" cy="1488632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F3E0152A-3F78-4B0E-BA06-FAB9E2CFA9BE}"/>
                </a:ext>
              </a:extLst>
            </p:cNvPr>
            <p:cNvSpPr/>
            <p:nvPr/>
          </p:nvSpPr>
          <p:spPr>
            <a:xfrm>
              <a:off x="7618692" y="2140773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076B72EA-4F17-44EC-8B58-6E2A0CCEF88B}"/>
                </a:ext>
              </a:extLst>
            </p:cNvPr>
            <p:cNvSpPr txBox="1"/>
            <p:nvPr/>
          </p:nvSpPr>
          <p:spPr>
            <a:xfrm>
              <a:off x="7488063" y="2238758"/>
              <a:ext cx="2927477" cy="1292662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Necesidad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trabajando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campo de la IA</a:t>
              </a:r>
            </a:p>
          </p:txBody>
        </p:sp>
        <p:sp>
          <p:nvSpPr>
            <p:cNvPr id="13" name="Freeform: Shape 8">
              <a:extLst>
                <a:ext uri="{FF2B5EF4-FFF2-40B4-BE49-F238E27FC236}">
                  <a16:creationId xmlns:a16="http://schemas.microsoft.com/office/drawing/2014/main" id="{3E5DD32A-C00E-4CC1-BD7F-D9B017DE098F}"/>
                </a:ext>
              </a:extLst>
            </p:cNvPr>
            <p:cNvSpPr/>
            <p:nvPr/>
          </p:nvSpPr>
          <p:spPr>
            <a:xfrm rot="10800000">
              <a:off x="10066735" y="3235672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801FE80A-78B5-E266-7132-1CA757C08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764" y="0"/>
            <a:ext cx="694236" cy="754291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444362" y="580628"/>
            <a:ext cx="3036078" cy="1488632"/>
            <a:chOff x="7456383" y="2140773"/>
            <a:chExt cx="3036078" cy="1488632"/>
          </a:xfrm>
        </p:grpSpPr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F3E0152A-3F78-4B0E-BA06-FAB9E2CFA9BE}"/>
                </a:ext>
              </a:extLst>
            </p:cNvPr>
            <p:cNvSpPr/>
            <p:nvPr/>
          </p:nvSpPr>
          <p:spPr>
            <a:xfrm>
              <a:off x="7618692" y="2140773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076B72EA-4F17-44EC-8B58-6E2A0CCEF88B}"/>
                </a:ext>
              </a:extLst>
            </p:cNvPr>
            <p:cNvSpPr txBox="1"/>
            <p:nvPr/>
          </p:nvSpPr>
          <p:spPr>
            <a:xfrm>
              <a:off x="7456383" y="2243838"/>
              <a:ext cx="2959158" cy="1292662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</a:t>
              </a:r>
              <a:r>
                <a:rPr lang="en-US" altLang="ko-K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Protección de la dignidad, derechos </a:t>
              </a:r>
              <a:r>
                <a:rPr lang="en-US" altLang="ko-KR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fundamentales</a:t>
              </a:r>
              <a:endParaRPr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3E5DD32A-C00E-4CC1-BD7F-D9B017DE098F}"/>
                </a:ext>
              </a:extLst>
            </p:cNvPr>
            <p:cNvSpPr/>
            <p:nvPr/>
          </p:nvSpPr>
          <p:spPr>
            <a:xfrm rot="10800000">
              <a:off x="10066735" y="3235672"/>
              <a:ext cx="425726" cy="393733"/>
            </a:xfrm>
            <a:custGeom>
              <a:avLst/>
              <a:gdLst/>
              <a:ahLst/>
              <a:cxnLst/>
              <a:rect l="l" t="t" r="r" b="b"/>
              <a:pathLst>
                <a:path w="115863" h="107156">
                  <a:moveTo>
                    <a:pt x="106040" y="0"/>
                  </a:moveTo>
                  <a:lnTo>
                    <a:pt x="115863" y="15627"/>
                  </a:lnTo>
                  <a:cubicBezTo>
                    <a:pt x="107677" y="19050"/>
                    <a:pt x="101650" y="24148"/>
                    <a:pt x="97780" y="30919"/>
                  </a:cubicBezTo>
                  <a:cubicBezTo>
                    <a:pt x="93911" y="37691"/>
                    <a:pt x="91753" y="47551"/>
                    <a:pt x="91306" y="60499"/>
                  </a:cubicBezTo>
                  <a:lnTo>
                    <a:pt x="112291" y="60499"/>
                  </a:lnTo>
                  <a:lnTo>
                    <a:pt x="112291" y="107156"/>
                  </a:lnTo>
                  <a:lnTo>
                    <a:pt x="69205" y="107156"/>
                  </a:lnTo>
                  <a:lnTo>
                    <a:pt x="69205" y="70321"/>
                  </a:lnTo>
                  <a:cubicBezTo>
                    <a:pt x="69205" y="50378"/>
                    <a:pt x="71587" y="35942"/>
                    <a:pt x="76349" y="27012"/>
                  </a:cubicBezTo>
                  <a:cubicBezTo>
                    <a:pt x="82600" y="15106"/>
                    <a:pt x="92497" y="6102"/>
                    <a:pt x="106040" y="0"/>
                  </a:cubicBezTo>
                  <a:close/>
                  <a:moveTo>
                    <a:pt x="36835" y="0"/>
                  </a:moveTo>
                  <a:lnTo>
                    <a:pt x="46658" y="15627"/>
                  </a:lnTo>
                  <a:cubicBezTo>
                    <a:pt x="38472" y="19050"/>
                    <a:pt x="32445" y="24148"/>
                    <a:pt x="28575" y="30919"/>
                  </a:cubicBezTo>
                  <a:cubicBezTo>
                    <a:pt x="24706" y="37691"/>
                    <a:pt x="22548" y="47551"/>
                    <a:pt x="22101" y="60499"/>
                  </a:cubicBezTo>
                  <a:lnTo>
                    <a:pt x="43086" y="60499"/>
                  </a:lnTo>
                  <a:lnTo>
                    <a:pt x="43086" y="107156"/>
                  </a:lnTo>
                  <a:lnTo>
                    <a:pt x="0" y="107156"/>
                  </a:lnTo>
                  <a:lnTo>
                    <a:pt x="0" y="70321"/>
                  </a:lnTo>
                  <a:cubicBezTo>
                    <a:pt x="0" y="50378"/>
                    <a:pt x="2382" y="35942"/>
                    <a:pt x="7144" y="27012"/>
                  </a:cubicBezTo>
                  <a:cubicBezTo>
                    <a:pt x="13395" y="15106"/>
                    <a:pt x="23292" y="6102"/>
                    <a:pt x="3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2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1524000" y="3093244"/>
            <a:ext cx="9144000" cy="7271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5937425" y="3146162"/>
            <a:ext cx="435884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ELIE WIESEL</a:t>
            </a:r>
            <a:endParaRPr lang="ko-KR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1DB271-B5E0-F9BF-793A-93EF5EF98804}"/>
              </a:ext>
            </a:extLst>
          </p:cNvPr>
          <p:cNvSpPr txBox="1"/>
          <p:nvPr/>
        </p:nvSpPr>
        <p:spPr>
          <a:xfrm>
            <a:off x="1879104" y="3927674"/>
            <a:ext cx="841716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3A3A3A"/>
                </a:solidFill>
                <a:latin typeface="Arial" panose="020B0604020202020204" pitchFamily="34" charset="0"/>
              </a:rPr>
              <a:t>“Debemos tomar partido. La neutralidad ayuda al opresor, nunca a la víctima. El silencio alienta al atormentador, nunca al atormentado”. </a:t>
            </a:r>
          </a:p>
          <a:p>
            <a:pPr algn="just"/>
            <a:endParaRPr lang="es-ES" sz="2400" b="1" dirty="0">
              <a:solidFill>
                <a:srgbClr val="3A3A3A"/>
              </a:solidFill>
              <a:latin typeface="Arial" panose="020B0604020202020204" pitchFamily="34" charset="0"/>
            </a:endParaRPr>
          </a:p>
          <a:p>
            <a:pPr algn="l"/>
            <a:r>
              <a:rPr lang="es-ES" sz="1350" dirty="0">
                <a:solidFill>
                  <a:srgbClr val="3A3A3A"/>
                </a:solidFill>
                <a:latin typeface="Arial" panose="020B0604020202020204" pitchFamily="34" charset="0"/>
              </a:rPr>
              <a:t>Este lema procede del </a:t>
            </a:r>
            <a:r>
              <a:rPr lang="es-ES" sz="1350" dirty="0">
                <a:solidFill>
                  <a:srgbClr val="4823A4"/>
                </a:solidFill>
                <a:latin typeface="Arial" panose="020B0604020202020204" pitchFamily="34" charset="0"/>
                <a:hlinkClick r:id="rId2"/>
              </a:rPr>
              <a:t>discurso de aceptación del Nobel del escritor y activista </a:t>
            </a:r>
            <a:r>
              <a:rPr lang="es-ES" sz="1350" dirty="0" err="1">
                <a:solidFill>
                  <a:srgbClr val="4823A4"/>
                </a:solidFill>
                <a:latin typeface="Arial" panose="020B0604020202020204" pitchFamily="34" charset="0"/>
                <a:hlinkClick r:id="rId2"/>
              </a:rPr>
              <a:t>Elie</a:t>
            </a:r>
            <a:r>
              <a:rPr lang="es-ES" sz="1350" dirty="0">
                <a:solidFill>
                  <a:srgbClr val="4823A4"/>
                </a:solidFill>
                <a:latin typeface="Arial" panose="020B0604020202020204" pitchFamily="34" charset="0"/>
                <a:hlinkClick r:id="rId2"/>
              </a:rPr>
              <a:t> Wiesel en 1986</a:t>
            </a:r>
            <a:r>
              <a:rPr lang="es-ES" sz="1350" dirty="0">
                <a:solidFill>
                  <a:srgbClr val="3A3A3A"/>
                </a:solidFill>
                <a:latin typeface="Arial" panose="020B0604020202020204" pitchFamily="34" charset="0"/>
              </a:rPr>
              <a:t>. Superviviente </a:t>
            </a:r>
            <a:r>
              <a:rPr lang="es-ES" sz="1350">
                <a:solidFill>
                  <a:srgbClr val="3A3A3A"/>
                </a:solidFill>
                <a:latin typeface="Arial" panose="020B0604020202020204" pitchFamily="34" charset="0"/>
              </a:rPr>
              <a:t>del Holocausto</a:t>
            </a:r>
            <a:endParaRPr lang="es-ES" sz="1350" dirty="0">
              <a:solidFill>
                <a:srgbClr val="3A3A3A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La emocionante historia del judío de Zaragoza y Elie Wiesel - eSefarad">
            <a:extLst>
              <a:ext uri="{FF2B5EF4-FFF2-40B4-BE49-F238E27FC236}">
                <a16:creationId xmlns:a16="http://schemas.microsoft.com/office/drawing/2014/main" id="{D2AC7535-FA28-DCE5-1BCC-BB8A7C4C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23" y="1021726"/>
            <a:ext cx="2712884" cy="203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:a16="http://schemas.microsoft.com/office/drawing/2014/main" id="{BA5E8F57-8FBC-465E-92C3-0BFFCF3570FF}"/>
              </a:ext>
            </a:extLst>
          </p:cNvPr>
          <p:cNvSpPr/>
          <p:nvPr/>
        </p:nvSpPr>
        <p:spPr>
          <a:xfrm>
            <a:off x="0" y="0"/>
            <a:ext cx="12192000" cy="777828"/>
          </a:xfrm>
          <a:prstGeom prst="rect">
            <a:avLst/>
          </a:prstGeom>
          <a:solidFill>
            <a:srgbClr val="225888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r">
              <a:defRPr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7A131D-5636-431A-ACF3-9AF0DD22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299"/>
            <a:ext cx="10098871" cy="118624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800" b="1" i="0" u="none" strike="noStrike" kern="1200" baseline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s-E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400" b="1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. Observatorio Español del Racismo y la Xenofobia</a:t>
            </a:r>
            <a:endParaRPr kumimoji="0" lang="es-E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93D70E-6A66-4F45-AFCE-8EA49D6F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13D9A-4E77-4C00-853C-E8C964B75212}" type="slidenum">
              <a:rPr lang="es-ES" smtClean="0"/>
              <a:t>4</a:t>
            </a:fld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CD187FB-8A10-4591-B56C-FF321FC71F01}"/>
              </a:ext>
            </a:extLst>
          </p:cNvPr>
          <p:cNvSpPr/>
          <p:nvPr/>
        </p:nvSpPr>
        <p:spPr>
          <a:xfrm>
            <a:off x="524123" y="2336663"/>
            <a:ext cx="3066800" cy="1828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r>
              <a:rPr lang="es-ES" sz="2000" b="1">
                <a:solidFill>
                  <a:schemeClr val="accent1">
                    <a:lumMod val="50000"/>
                  </a:schemeClr>
                </a:solidFill>
              </a:rPr>
              <a:t>Creado en 2006 (Artículo 71 de la Ley Orgánica 4/2000, de 11 de enero, de derechos y libertades de los extranjeros en España y su integración social).</a:t>
            </a:r>
          </a:p>
        </p:txBody>
      </p:sp>
      <p:pic>
        <p:nvPicPr>
          <p:cNvPr id="3" name="Imagen 2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FDFC0D88-7F33-5CC0-25A7-61D132C2C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215244" y="6134058"/>
            <a:ext cx="4429305" cy="58741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CD187FB-8A10-4591-B56C-FF321FC71F01}"/>
              </a:ext>
            </a:extLst>
          </p:cNvPr>
          <p:cNvSpPr/>
          <p:nvPr/>
        </p:nvSpPr>
        <p:spPr>
          <a:xfrm>
            <a:off x="4773091" y="1008392"/>
            <a:ext cx="6321856" cy="1234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spcBef>
                <a:spcPct val="20000"/>
              </a:spcBef>
              <a:defRPr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s-ES" sz="2000" b="1">
                <a:solidFill>
                  <a:schemeClr val="accent1">
                    <a:lumMod val="50000"/>
                  </a:schemeClr>
                </a:solidFill>
              </a:rPr>
              <a:t>a recopilación y análisis de la información sobre racismo y xenofobia para el conocimiento de la situación y de sus perspectivas de evolución, a través de la puesta en marcha de una red de información.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42BC5DD-9F8F-BC8E-474D-60EBF9EF5A02}"/>
              </a:ext>
            </a:extLst>
          </p:cNvPr>
          <p:cNvSpPr/>
          <p:nvPr/>
        </p:nvSpPr>
        <p:spPr>
          <a:xfrm>
            <a:off x="4773091" y="2402852"/>
            <a:ext cx="6321856" cy="945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r>
              <a:rPr lang="es-ES" sz="2000" b="1">
                <a:solidFill>
                  <a:schemeClr val="accent1">
                    <a:lumMod val="50000"/>
                  </a:schemeClr>
                </a:solidFill>
              </a:rPr>
              <a:t>La promoción del principio de igualdad de trato y no discriminación y lucha contra el racismo y la xenofobia.</a:t>
            </a:r>
          </a:p>
          <a:p>
            <a:pPr lvl="0" algn="ctr" defTabSz="685783">
              <a:spcBef>
                <a:spcPct val="20000"/>
              </a:spcBef>
              <a:defRPr/>
            </a:pPr>
            <a:endParaRPr lang="es-ES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5DEFFC-4C2B-5A85-FA4C-0434AF0DD674}"/>
              </a:ext>
            </a:extLst>
          </p:cNvPr>
          <p:cNvSpPr/>
          <p:nvPr/>
        </p:nvSpPr>
        <p:spPr>
          <a:xfrm>
            <a:off x="4773091" y="3534293"/>
            <a:ext cx="6321856" cy="11672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685783">
              <a:spcBef>
                <a:spcPct val="20000"/>
              </a:spcBef>
              <a:defRPr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La colaboración y coordinación con los distintos agentes públicos y privados, nacionales e internacionales vinculados con la prevención y lucha contra el racismo y la xenofobia.</a:t>
            </a:r>
          </a:p>
          <a:p>
            <a:pPr lvl="0" algn="ctr" defTabSz="685783">
              <a:spcBef>
                <a:spcPct val="20000"/>
              </a:spcBef>
              <a:defRPr/>
            </a:pP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164B3DD-0639-F916-B72B-EB5E347889DC}"/>
              </a:ext>
            </a:extLst>
          </p:cNvPr>
          <p:cNvSpPr/>
          <p:nvPr/>
        </p:nvSpPr>
        <p:spPr>
          <a:xfrm>
            <a:off x="4773091" y="4826965"/>
            <a:ext cx="6321856" cy="1303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Bef>
                <a:spcPct val="20000"/>
              </a:spcBef>
              <a:defRPr/>
            </a:pPr>
            <a:r>
              <a:rPr lang="es-ES" sz="2000" b="1">
                <a:solidFill>
                  <a:schemeClr val="accent1">
                    <a:lumMod val="50000"/>
                  </a:schemeClr>
                </a:solidFill>
              </a:rPr>
              <a:t>La realización de planes, estudios y estrategias para favorecer la inclusión de las personas migrantes y su evaluación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B17D062-B0D8-45F3-9D8C-FF7249A7FB27}"/>
              </a:ext>
            </a:extLst>
          </p:cNvPr>
          <p:cNvSpPr/>
          <p:nvPr/>
        </p:nvSpPr>
        <p:spPr>
          <a:xfrm>
            <a:off x="4170403" y="862587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1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2D34181-F7C7-03B6-4C6E-C7D11EBB6993}"/>
              </a:ext>
            </a:extLst>
          </p:cNvPr>
          <p:cNvSpPr/>
          <p:nvPr/>
        </p:nvSpPr>
        <p:spPr>
          <a:xfrm>
            <a:off x="4170403" y="2253265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2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D71E743-F62B-EB38-B345-6F80B65955FF}"/>
              </a:ext>
            </a:extLst>
          </p:cNvPr>
          <p:cNvSpPr/>
          <p:nvPr/>
        </p:nvSpPr>
        <p:spPr>
          <a:xfrm>
            <a:off x="4173280" y="3502182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3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87D48D1-021E-A91E-DC39-95EBCB57FFF2}"/>
              </a:ext>
            </a:extLst>
          </p:cNvPr>
          <p:cNvSpPr/>
          <p:nvPr/>
        </p:nvSpPr>
        <p:spPr>
          <a:xfrm>
            <a:off x="4173280" y="4786306"/>
            <a:ext cx="718725" cy="6796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/>
              <a:t>4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70405" y="45584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31758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393032" y="3075057"/>
            <a:ext cx="121919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¡MUCHAS GRACIAS POR SU ATENCIÓN!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849713"/>
            <a:ext cx="121918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OBSERVATORIO ESPAÑOL DEL REACISMO Y LA XENOFOBIA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hlinkClick r:id="rId2"/>
              </a:rPr>
              <a:t>oberaxe@inxlusión.gob.es</a:t>
            </a:r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7" name="Imagen 6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E123910F-4726-50B4-EF45-18575E5E47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t="27733" r="20042" b="32748"/>
          <a:stretch/>
        </p:blipFill>
        <p:spPr>
          <a:xfrm>
            <a:off x="1884312" y="4552270"/>
            <a:ext cx="8423330" cy="11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3A305-75F0-11FE-E5AE-C89982D68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>
            <a:extLst>
              <a:ext uri="{FF2B5EF4-FFF2-40B4-BE49-F238E27FC236}">
                <a16:creationId xmlns:a16="http://schemas.microsoft.com/office/drawing/2014/main" id="{B04F5BE0-7CEF-60C0-8958-8F3FD7B9F628}"/>
              </a:ext>
            </a:extLst>
          </p:cNvPr>
          <p:cNvGrpSpPr/>
          <p:nvPr/>
        </p:nvGrpSpPr>
        <p:grpSpPr>
          <a:xfrm>
            <a:off x="6096000" y="5381308"/>
            <a:ext cx="5363972" cy="806674"/>
            <a:chOff x="5888286" y="872788"/>
            <a:chExt cx="5363972" cy="806674"/>
          </a:xfrm>
        </p:grpSpPr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E5E2FA61-4BF0-6D7B-F4E6-F4F56EFF2B8A}"/>
                </a:ext>
              </a:extLst>
            </p:cNvPr>
            <p:cNvSpPr txBox="1"/>
            <p:nvPr/>
          </p:nvSpPr>
          <p:spPr>
            <a:xfrm>
              <a:off x="7203583" y="1214570"/>
              <a:ext cx="4048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6A9B05F4-6F8A-1C60-6967-ABD6FA82462B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1" name="Rectangle: Rounded Corners 27">
                <a:extLst>
                  <a:ext uri="{FF2B5EF4-FFF2-40B4-BE49-F238E27FC236}">
                    <a16:creationId xmlns:a16="http://schemas.microsoft.com/office/drawing/2014/main" id="{6FBCE53E-D3A2-C780-8A13-E75E8E728D61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25">
                <a:extLst>
                  <a:ext uri="{FF2B5EF4-FFF2-40B4-BE49-F238E27FC236}">
                    <a16:creationId xmlns:a16="http://schemas.microsoft.com/office/drawing/2014/main" id="{7070F37C-F0FC-EF6E-BE34-653BEDEF31C6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9" name="TextBox 38">
            <a:extLst>
              <a:ext uri="{FF2B5EF4-FFF2-40B4-BE49-F238E27FC236}">
                <a16:creationId xmlns:a16="http://schemas.microsoft.com/office/drawing/2014/main" id="{9A4CE070-CC71-D206-841E-BFC25C6F74A2}"/>
              </a:ext>
            </a:extLst>
          </p:cNvPr>
          <p:cNvSpPr txBox="1"/>
          <p:nvPr/>
        </p:nvSpPr>
        <p:spPr>
          <a:xfrm>
            <a:off x="7145454" y="5561506"/>
            <a:ext cx="4851162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ALGUNOS SESGOS COGNITIVOS APLICABLES AL DISCURSO DE ODIO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16305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8000" y="714356"/>
            <a:ext cx="1084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S" sz="3200" b="1" u="sng" dirty="0"/>
              <a:t> La RAE “sesgo”:</a:t>
            </a:r>
            <a:r>
              <a:rPr lang="es-ES" sz="3200" dirty="0"/>
              <a:t> </a:t>
            </a:r>
            <a:r>
              <a:rPr lang="es-ES" sz="3200" u="sng" dirty="0"/>
              <a:t>Oblicuidad o torcimiento de una cosa hacia un lado</a:t>
            </a:r>
            <a:r>
              <a:rPr lang="es-ES" sz="3200" dirty="0"/>
              <a:t>. </a:t>
            </a:r>
          </a:p>
          <a:p>
            <a:pPr algn="just"/>
            <a:endParaRPr lang="es-ES" sz="3200" dirty="0"/>
          </a:p>
          <a:p>
            <a:pPr algn="just">
              <a:buFontTx/>
              <a:buChar char="-"/>
            </a:pPr>
            <a:r>
              <a:rPr lang="es-ES" sz="3200" dirty="0"/>
              <a:t> En la psicología se utiliza el término “</a:t>
            </a:r>
            <a:r>
              <a:rPr lang="es-ES" sz="3200" b="1" dirty="0"/>
              <a:t>Sesgo cognitivo”, es la clase de distorsión que afecta el modo de percibir la realidad.</a:t>
            </a:r>
          </a:p>
          <a:p>
            <a:pPr algn="just"/>
            <a:endParaRPr lang="es-ES" sz="3200" dirty="0"/>
          </a:p>
        </p:txBody>
      </p:sp>
      <p:pic>
        <p:nvPicPr>
          <p:cNvPr id="51202" name="Picture 2" descr="Daniel KAHNE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664" y="4077073"/>
            <a:ext cx="2000264" cy="2594547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663952" y="4509120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/>
              <a:t>Expresión “Sesgo cognitivo” </a:t>
            </a:r>
          </a:p>
          <a:p>
            <a:pPr algn="just"/>
            <a:r>
              <a:rPr lang="es-ES" sz="2200" dirty="0"/>
              <a:t>por el psicólogo  </a:t>
            </a:r>
          </a:p>
          <a:p>
            <a:pPr algn="just"/>
            <a:r>
              <a:rPr lang="es-ES" sz="2200" dirty="0"/>
              <a:t>Daniel </a:t>
            </a:r>
            <a:r>
              <a:rPr lang="es-ES" sz="2200" dirty="0" err="1"/>
              <a:t>Kahneman</a:t>
            </a:r>
            <a:r>
              <a:rPr lang="es-ES" sz="2200" dirty="0"/>
              <a:t> (1972)</a:t>
            </a:r>
          </a:p>
        </p:txBody>
      </p:sp>
    </p:spTree>
    <p:extLst>
      <p:ext uri="{BB962C8B-B14F-4D97-AF65-F5344CB8AC3E}">
        <p14:creationId xmlns:p14="http://schemas.microsoft.com/office/powerpoint/2010/main" val="2488447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5138" y="928671"/>
            <a:ext cx="1000714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/>
              <a:t>LOS SESGOS COGNITIVOS SON HEURISTICOS:</a:t>
            </a:r>
          </a:p>
          <a:p>
            <a:pPr algn="just">
              <a:buFontTx/>
              <a:buChar char="-"/>
            </a:pPr>
            <a:r>
              <a:rPr lang="es-ES" sz="3200" dirty="0"/>
              <a:t> Cerebro posee una </a:t>
            </a:r>
            <a:r>
              <a:rPr lang="es-ES" sz="3200" b="1" dirty="0"/>
              <a:t>capacidad limitada.</a:t>
            </a:r>
            <a:r>
              <a:rPr lang="es-ES" sz="3200" dirty="0"/>
              <a:t> </a:t>
            </a:r>
          </a:p>
          <a:p>
            <a:pPr algn="just">
              <a:buFontTx/>
              <a:buChar char="-"/>
            </a:pPr>
            <a:r>
              <a:rPr lang="es-ES" sz="3200" dirty="0"/>
              <a:t> </a:t>
            </a:r>
            <a:r>
              <a:rPr lang="es-ES" sz="3200" b="1" dirty="0"/>
              <a:t>No siempre disponemos de toda la información </a:t>
            </a:r>
            <a:r>
              <a:rPr lang="es-ES" sz="3200" dirty="0"/>
              <a:t>que desearíamos.</a:t>
            </a:r>
          </a:p>
          <a:p>
            <a:pPr algn="just">
              <a:buFontTx/>
              <a:buChar char="-"/>
            </a:pPr>
            <a:r>
              <a:rPr lang="es-ES" sz="3200" dirty="0"/>
              <a:t> Nos embarga </a:t>
            </a:r>
            <a:r>
              <a:rPr lang="es-ES" sz="3200" b="1" dirty="0"/>
              <a:t>la incertidumbre </a:t>
            </a:r>
            <a:r>
              <a:rPr lang="es-ES" sz="3200" dirty="0"/>
              <a:t>de las consecuencias de </a:t>
            </a:r>
            <a:r>
              <a:rPr lang="es-ES" sz="3200" b="1" dirty="0"/>
              <a:t>tomar una u otra decisión</a:t>
            </a:r>
          </a:p>
          <a:p>
            <a:pPr algn="just">
              <a:buFontTx/>
              <a:buChar char="-"/>
            </a:pPr>
            <a:endParaRPr lang="es-ES" sz="3200" dirty="0"/>
          </a:p>
          <a:p>
            <a:pPr algn="just"/>
            <a:endParaRPr lang="es-ES" sz="3200" dirty="0"/>
          </a:p>
          <a:p>
            <a:pPr algn="just"/>
            <a:r>
              <a:rPr lang="es-ES" sz="3200" dirty="0"/>
              <a:t> “</a:t>
            </a:r>
            <a:r>
              <a:rPr lang="es-ES" sz="3200" b="1" u="sng" dirty="0"/>
              <a:t>atajos mentales</a:t>
            </a:r>
            <a:r>
              <a:rPr lang="es-ES" sz="3200" dirty="0"/>
              <a:t>” para llegar a la solución de los problemas</a:t>
            </a:r>
          </a:p>
        </p:txBody>
      </p:sp>
      <p:sp>
        <p:nvSpPr>
          <p:cNvPr id="5" name="4 Flecha derecha"/>
          <p:cNvSpPr/>
          <p:nvPr/>
        </p:nvSpPr>
        <p:spPr>
          <a:xfrm rot="5400000">
            <a:off x="5777674" y="4175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261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26831" y="428604"/>
            <a:ext cx="9655449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500" b="1" u="sng" dirty="0"/>
              <a:t>SESGO DE MEMORIA: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dirty="0"/>
              <a:t>Puede alterar el contenido de lo que recordamos (nos inventamos recuerdos). Entre diferentes efectos está: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b="1" dirty="0"/>
              <a:t>	- El efecto de información errónea o extra</a:t>
            </a:r>
            <a:endParaRPr lang="es-ES" sz="3200" dirty="0"/>
          </a:p>
          <a:p>
            <a:pPr algn="just"/>
            <a:r>
              <a:rPr lang="es-ES" sz="3200" dirty="0"/>
              <a:t>	que afecta a las descripciones recordadas 	de las personas o cosas. </a:t>
            </a:r>
          </a:p>
          <a:p>
            <a:pPr algn="just"/>
            <a:endParaRPr lang="es-ES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22806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8092" y="785795"/>
            <a:ext cx="96241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u="sng" dirty="0"/>
              <a:t>A testigos de un accidente:</a:t>
            </a:r>
          </a:p>
          <a:p>
            <a:pPr algn="just"/>
            <a:r>
              <a:rPr lang="es-ES" sz="3200" dirty="0"/>
              <a:t>¿A qué velocidad iba el coche cuando chocó </a:t>
            </a:r>
            <a:r>
              <a:rPr lang="es-ES" sz="3200" b="1" dirty="0"/>
              <a:t>destrozando</a:t>
            </a:r>
            <a:r>
              <a:rPr lang="es-ES" sz="3200" dirty="0"/>
              <a:t> al otro? (se </a:t>
            </a:r>
            <a:r>
              <a:rPr lang="es-ES" sz="3200" b="1" dirty="0"/>
              <a:t>añade</a:t>
            </a:r>
            <a:r>
              <a:rPr lang="es-ES" sz="3200" dirty="0"/>
              <a:t> el verbo destrozar): Mayoría dicen vieron cristales rotos, incluso cuando no los hubo. </a:t>
            </a:r>
          </a:p>
          <a:p>
            <a:pPr algn="just"/>
            <a:endParaRPr lang="es-ES" sz="3200" dirty="0"/>
          </a:p>
          <a:p>
            <a:pPr algn="just"/>
            <a:r>
              <a:rPr lang="es-ES" sz="3200" b="1" dirty="0"/>
              <a:t>Si la pregunta cambiaba: </a:t>
            </a:r>
          </a:p>
          <a:p>
            <a:pPr algn="just"/>
            <a:r>
              <a:rPr lang="es-ES" sz="3200" u="sng" dirty="0"/>
              <a:t>¿A qué velocidad iba el </a:t>
            </a:r>
          </a:p>
          <a:p>
            <a:pPr algn="just"/>
            <a:r>
              <a:rPr lang="es-ES" sz="3200" u="sng" dirty="0"/>
              <a:t>coche cuando tuvo el </a:t>
            </a:r>
          </a:p>
          <a:p>
            <a:pPr algn="just"/>
            <a:r>
              <a:rPr lang="es-ES" sz="3200" u="sng" dirty="0"/>
              <a:t>accidente con el otro </a:t>
            </a:r>
          </a:p>
          <a:p>
            <a:pPr algn="just"/>
            <a:r>
              <a:rPr lang="es-ES" sz="3200" u="sng" dirty="0"/>
              <a:t>vehículo?</a:t>
            </a:r>
          </a:p>
          <a:p>
            <a:pPr algn="just"/>
            <a:r>
              <a:rPr lang="es-ES" sz="3200" dirty="0"/>
              <a:t> La respuesta era otra</a:t>
            </a:r>
          </a:p>
          <a:p>
            <a:pPr algn="just"/>
            <a:endParaRPr lang="es-ES" sz="3200" dirty="0"/>
          </a:p>
        </p:txBody>
      </p:sp>
      <p:pic>
        <p:nvPicPr>
          <p:cNvPr id="54274" name="Picture 2" descr="Resultado de imagen de dibujos de dos coches choc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3714753"/>
            <a:ext cx="3857620" cy="2893215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433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C327ECA4A4C4199E94FA18ABC01DE" ma:contentTypeVersion="1" ma:contentTypeDescription="Create a new document." ma:contentTypeScope="" ma:versionID="96e2732692245fde24decae0d5ac77d2">
  <xsd:schema xmlns:xsd="http://www.w3.org/2001/XMLSchema" xmlns:xs="http://www.w3.org/2001/XMLSchema" xmlns:p="http://schemas.microsoft.com/office/2006/metadata/properties" xmlns:ns3="4d27f52c-ef9e-4ff7-b356-3243359d18ce" targetNamespace="http://schemas.microsoft.com/office/2006/metadata/properties" ma:root="true" ma:fieldsID="50342f7494785eef2723d965ae100fdd" ns3:_="">
    <xsd:import namespace="4d27f52c-ef9e-4ff7-b356-3243359d18c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7f52c-ef9e-4ff7-b356-3243359d18c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102B8F-AA13-481E-A003-08338885D2D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d27f52c-ef9e-4ff7-b356-3243359d18c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BE900C-35F5-453B-8510-B5535D786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27f52c-ef9e-4ff7-b356-3243359d1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838040-71FA-4B92-862F-D77A1CD6D7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c93e8fe-bb45-447d-9fbd-08f2d4d61ed3}" enabled="1" method="Standard" siteId="{a22f907a-53a6-449f-b082-22c03676d7f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</TotalTime>
  <Words>1984</Words>
  <Application>Microsoft Office PowerPoint</Application>
  <PresentationFormat>Panorámica</PresentationFormat>
  <Paragraphs>251</Paragraphs>
  <Slides>40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Aptos</vt:lpstr>
      <vt:lpstr>Arial</vt:lpstr>
      <vt:lpstr>Arial (Cuerpo)</vt:lpstr>
      <vt:lpstr>Calibri</vt:lpstr>
      <vt:lpstr>Calibri Light</vt:lpstr>
      <vt:lpstr>Montserrat</vt:lpstr>
      <vt:lpstr>Mulish</vt:lpstr>
      <vt:lpstr>Wingdings</vt:lpstr>
      <vt:lpstr>Office 2013 - Tema de 2022</vt:lpstr>
      <vt:lpstr>Presentación de PowerPoint</vt:lpstr>
      <vt:lpstr>Presentación de PowerPoint</vt:lpstr>
      <vt:lpstr>Presentación de PowerPoint</vt:lpstr>
      <vt:lpstr>1. Observatorio Español del Racismo y la Xenofobia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DISCURSO DE ODIO/CIBERODIO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ALERTODIO Y EL SISTEMA FARO</vt:lpstr>
      <vt:lpstr>Presentación de PowerPoint</vt:lpstr>
      <vt:lpstr>Presentación de PowerPoint</vt:lpstr>
      <vt:lpstr>    EJEMPLOS</vt:lpstr>
      <vt:lpstr> EJEMPLOS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COLGAN PERERA, JORDI</dc:creator>
  <cp:lastModifiedBy>FERNANDEZ VILLAZALA, TOMAS</cp:lastModifiedBy>
  <cp:revision>27</cp:revision>
  <cp:lastPrinted>2022-11-28T15:59:39Z</cp:lastPrinted>
  <dcterms:created xsi:type="dcterms:W3CDTF">2020-10-29T18:35:26Z</dcterms:created>
  <dcterms:modified xsi:type="dcterms:W3CDTF">2025-11-24T15:13:08Z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0x01010094BC327ECA4A4C4199E94FA18ABC01DE</vt:lpwstr>
  </property>
</Properties>
</file>